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797675" cy="9926625"/>
  <p:embeddedFontLst>
    <p:embeddedFont>
      <p:font typeface="Montserrat SemiBold"/>
      <p:regular r:id="rId53"/>
      <p:bold r:id="rId54"/>
      <p:italic r:id="rId55"/>
      <p:boldItalic r:id="rId56"/>
    </p:embeddedFont>
    <p:embeddedFont>
      <p:font typeface="Roboto"/>
      <p:regular r:id="rId57"/>
      <p:bold r:id="rId58"/>
      <p:italic r:id="rId59"/>
      <p:boldItalic r:id="rId60"/>
    </p:embeddedFont>
    <p:embeddedFont>
      <p:font typeface="Lato"/>
      <p:regular r:id="rId61"/>
      <p:bold r:id="rId62"/>
      <p:italic r:id="rId63"/>
      <p:boldItalic r:id="rId64"/>
    </p:embeddedFont>
    <p:embeddedFont>
      <p:font typeface="Montserrat"/>
      <p:regular r:id="rId65"/>
      <p:bold r:id="rId66"/>
      <p:italic r:id="rId67"/>
      <p:boldItalic r:id="rId68"/>
    </p:embeddedFont>
    <p:embeddedFont>
      <p:font typeface="Montserrat Medium"/>
      <p:regular r:id="rId69"/>
      <p:bold r:id="rId70"/>
      <p:italic r:id="rId71"/>
      <p:boldItalic r:id="rId72"/>
    </p:embeddedFont>
    <p:embeddedFont>
      <p:font typeface="Montserrat Light"/>
      <p:regular r:id="rId73"/>
      <p:bold r:id="rId74"/>
      <p:italic r:id="rId75"/>
      <p:boldItalic r:id="rId76"/>
    </p:embeddedFont>
    <p:embeddedFont>
      <p:font typeface="Montserrat ExtraBold"/>
      <p:bold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9" roundtripDataSignature="AMtx7mhBPATDD/VHNZZMcsWYAlYJDjD2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Light-regular.fntdata"/><Relationship Id="rId72" Type="http://schemas.openxmlformats.org/officeDocument/2006/relationships/font" Target="fonts/MontserratMedium-boldItalic.fntdata"/><Relationship Id="rId31" Type="http://schemas.openxmlformats.org/officeDocument/2006/relationships/slide" Target="slides/slide26.xml"/><Relationship Id="rId75" Type="http://schemas.openxmlformats.org/officeDocument/2006/relationships/font" Target="fonts/MontserratLight-italic.fntdata"/><Relationship Id="rId30" Type="http://schemas.openxmlformats.org/officeDocument/2006/relationships/slide" Target="slides/slide25.xml"/><Relationship Id="rId74" Type="http://schemas.openxmlformats.org/officeDocument/2006/relationships/font" Target="fonts/MontserratLight-bold.fntdata"/><Relationship Id="rId33" Type="http://schemas.openxmlformats.org/officeDocument/2006/relationships/slide" Target="slides/slide28.xml"/><Relationship Id="rId77" Type="http://schemas.openxmlformats.org/officeDocument/2006/relationships/font" Target="fonts/MontserratExtraBold-bold.fntdata"/><Relationship Id="rId32" Type="http://schemas.openxmlformats.org/officeDocument/2006/relationships/slide" Target="slides/slide27.xml"/><Relationship Id="rId76" Type="http://schemas.openxmlformats.org/officeDocument/2006/relationships/font" Target="fonts/MontserratLight-boldItalic.fntdata"/><Relationship Id="rId35" Type="http://schemas.openxmlformats.org/officeDocument/2006/relationships/slide" Target="slides/slide30.xml"/><Relationship Id="rId79" Type="http://customschemas.google.com/relationships/presentationmetadata" Target="metadata"/><Relationship Id="rId34" Type="http://schemas.openxmlformats.org/officeDocument/2006/relationships/slide" Target="slides/slide29.xml"/><Relationship Id="rId78" Type="http://schemas.openxmlformats.org/officeDocument/2006/relationships/font" Target="fonts/MontserratExtraBold-boldItalic.fntdata"/><Relationship Id="rId71" Type="http://schemas.openxmlformats.org/officeDocument/2006/relationships/font" Target="fonts/MontserratMedium-italic.fntdata"/><Relationship Id="rId70" Type="http://schemas.openxmlformats.org/officeDocument/2006/relationships/font" Target="fonts/Montserrat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5.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7.xml"/><Relationship Id="rId66" Type="http://schemas.openxmlformats.org/officeDocument/2006/relationships/font" Target="fonts/Montserrat-bold.fntdata"/><Relationship Id="rId21" Type="http://schemas.openxmlformats.org/officeDocument/2006/relationships/slide" Target="slides/slide16.xml"/><Relationship Id="rId65" Type="http://schemas.openxmlformats.org/officeDocument/2006/relationships/font" Target="fonts/Montserrat-regular.fntdata"/><Relationship Id="rId24" Type="http://schemas.openxmlformats.org/officeDocument/2006/relationships/slide" Target="slides/slide19.xml"/><Relationship Id="rId68" Type="http://schemas.openxmlformats.org/officeDocument/2006/relationships/font" Target="fonts/Montserrat-boldItalic.fntdata"/><Relationship Id="rId23" Type="http://schemas.openxmlformats.org/officeDocument/2006/relationships/slide" Target="slides/slide18.xml"/><Relationship Id="rId67" Type="http://schemas.openxmlformats.org/officeDocument/2006/relationships/font" Target="fonts/Montserrat-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SemiBold-italic.fntdata"/><Relationship Id="rId10" Type="http://schemas.openxmlformats.org/officeDocument/2006/relationships/slide" Target="slides/slide5.xml"/><Relationship Id="rId54" Type="http://schemas.openxmlformats.org/officeDocument/2006/relationships/font" Target="fonts/MontserratSemiBold-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MontserratSemiBold-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0b90cdc4a_0_0: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100b90cdc4a_0_0: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0b90cdc4a_0_433: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100b90cdc4a_0_433: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p>
        </p:txBody>
      </p:sp>
      <p:sp>
        <p:nvSpPr>
          <p:cNvPr id="374" name="Google Shape;374;g100b90cdc4a_0_433: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8e82c3f57_0_50: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a8e82c3f57_0_50: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ga8e82c3f57_0_50: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8e82c3f57_0_29: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a8e82c3f57_0_29: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ga8e82c3f57_0_29: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8e82c3f57_0_61: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a8e82c3f57_0_61: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a8e82c3f57_0_61: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540df79d55_0_1: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540df79d55_0_1: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g540df79d55_0_1: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8e82c3f57_0_9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a8e82c3f57_0_9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a8e82c3f57_0_92: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40df79d55_0_11: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540df79d55_0_11: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540df79d55_0_11: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a8e82c3f57_0_68: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a8e82c3f57_0_68: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a8e82c3f57_0_68: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540df79d55_0_23: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540df79d55_0_23: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540df79d55_0_23: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8e82c3f57_0_75: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a8e82c3f57_0_75: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a8e82c3f57_0_75: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540df79d55_0_31: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540df79d55_0_31: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540df79d55_0_31: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8e82c3f57_0_118: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a8e82c3f57_0_118: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8e82c3f57_0_126: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a8e82c3f57_0_126: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8e82c3f57_0_132: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a8e82c3f57_0_132: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8e82c3f57_0_138: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a8e82c3f57_0_138: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8e82c3f57_0_143: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a8e82c3f57_0_143: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8e82c3f57_0_220: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a8e82c3f57_0_220: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8e82c3f57_0_227: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ga8e82c3f57_0_227: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8e82c3f57_0_260: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a8e82c3f57_0_260: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8e82c3f57_0_266: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a8e82c3f57_0_266: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From http://www.gs.washington.edu/academics/courses/akey/56008/lecture/lecture2.pdf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56d74f906_0_8: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956d74f906_0_8: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956d74f906_0_8: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a8e82c3f57_0_150: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a8e82c3f57_0_150: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From Harvard lecture 3, credited to Tim Brey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8e82c3f57_0_156: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a8e82c3f57_0_156: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8e82c3f57_0_161: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a8e82c3f57_0_161: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a8e82c3f57_0_166: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a8e82c3f57_0_166: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8e82c3f57_0_171: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ga8e82c3f57_0_171: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8e82c3f57_0_182: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a8e82c3f57_0_182: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0b90cdc4a_0_426: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100b90cdc4a_0_426: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p>
        </p:txBody>
      </p:sp>
      <p:sp>
        <p:nvSpPr>
          <p:cNvPr id="601" name="Google Shape;601;g100b90cdc4a_0_426: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540df79d55_0_45: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g540df79d55_0_45: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g540df79d55_0_45: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a8e82c3f57_0_187: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ga8e82c3f57_0_187: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a8e82c3f57_0_192: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a8e82c3f57_0_192: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8e82c3f57_0_5: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a8e82c3f57_0_5: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300"/>
              </a:spcBef>
              <a:spcAft>
                <a:spcPts val="0"/>
              </a:spcAft>
              <a:buClr>
                <a:srgbClr val="1F1F1F"/>
              </a:buClr>
              <a:buSzPts val="1200"/>
              <a:buAutoNum type="arabicPeriod"/>
            </a:pPr>
            <a:r>
              <a:rPr lang="en-GB">
                <a:solidFill>
                  <a:srgbClr val="1F1F1F"/>
                </a:solidFill>
                <a:highlight>
                  <a:srgbClr val="FFFFFF"/>
                </a:highlight>
                <a:latin typeface="Arial"/>
                <a:ea typeface="Arial"/>
                <a:cs typeface="Arial"/>
                <a:sym typeface="Arial"/>
              </a:rPr>
              <a:t>Collect data: This could involve collecting data from electronic health records, medical imaging devices, or wearable devices. For example, a data scientist might collect data on patient demographics, medical conditions, treatments, and outcomes.</a:t>
            </a:r>
            <a:endParaRPr>
              <a:solidFill>
                <a:srgbClr val="1F1F1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1F1F"/>
              </a:buClr>
              <a:buSzPts val="1200"/>
              <a:buAutoNum type="arabicPeriod"/>
            </a:pPr>
            <a:r>
              <a:rPr lang="en-GB">
                <a:solidFill>
                  <a:srgbClr val="1F1F1F"/>
                </a:solidFill>
                <a:highlight>
                  <a:srgbClr val="FFFFFF"/>
                </a:highlight>
                <a:latin typeface="Arial"/>
                <a:ea typeface="Arial"/>
                <a:cs typeface="Arial"/>
                <a:sym typeface="Arial"/>
              </a:rPr>
              <a:t>Clean and prepare the data: This could involve removing errors, inconsistencies, and outliers from the data. For example, a data scientist might remove duplicate records, correct spelling errors, and convert all dates to the same format.</a:t>
            </a:r>
            <a:endParaRPr>
              <a:solidFill>
                <a:srgbClr val="1F1F1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1F1F"/>
              </a:buClr>
              <a:buSzPts val="1200"/>
              <a:buAutoNum type="arabicPeriod"/>
            </a:pPr>
            <a:r>
              <a:rPr lang="en-GB">
                <a:solidFill>
                  <a:srgbClr val="1F1F1F"/>
                </a:solidFill>
                <a:highlight>
                  <a:srgbClr val="FFFFFF"/>
                </a:highlight>
                <a:latin typeface="Arial"/>
                <a:ea typeface="Arial"/>
                <a:cs typeface="Arial"/>
                <a:sym typeface="Arial"/>
              </a:rPr>
              <a:t>Exploratory data analysis (EDA): This involves using statistical methods and visualization techniques to explore the data and identify patterns and trends. For example, a data scientist might create histograms, scatter plots, and boxplots to visualize the distribution of different variables.</a:t>
            </a:r>
            <a:endParaRPr>
              <a:solidFill>
                <a:srgbClr val="1F1F1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1F1F"/>
              </a:buClr>
              <a:buSzPts val="1200"/>
              <a:buAutoNum type="arabicPeriod"/>
            </a:pPr>
            <a:r>
              <a:rPr lang="en-GB">
                <a:solidFill>
                  <a:srgbClr val="1F1F1F"/>
                </a:solidFill>
                <a:highlight>
                  <a:srgbClr val="FFFFFF"/>
                </a:highlight>
                <a:latin typeface="Arial"/>
                <a:ea typeface="Arial"/>
                <a:cs typeface="Arial"/>
                <a:sym typeface="Arial"/>
              </a:rPr>
              <a:t>Model building and evaluation: This involves using machine learning or deep learning algorithms to build models that can predict or classify data. For example, a data scientist might build a model to predict a patient's risk of developing a certain disease.</a:t>
            </a:r>
            <a:endParaRPr>
              <a:solidFill>
                <a:srgbClr val="1F1F1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1F1F"/>
              </a:buClr>
              <a:buSzPts val="1200"/>
              <a:buAutoNum type="arabicPeriod"/>
            </a:pPr>
            <a:r>
              <a:rPr lang="en-GB">
                <a:solidFill>
                  <a:srgbClr val="1F1F1F"/>
                </a:solidFill>
                <a:highlight>
                  <a:srgbClr val="FFFFFF"/>
                </a:highlight>
                <a:latin typeface="Arial"/>
                <a:ea typeface="Arial"/>
                <a:cs typeface="Arial"/>
                <a:sym typeface="Arial"/>
              </a:rPr>
              <a:t>Communicate and visualize the results: This involves sharing the findings of the data analysis with stakeholders in a way that is clear and easy to understand. For example, a data scientist might create a presentation or report that includes charts, graphs, and tables.</a:t>
            </a:r>
            <a:endParaRPr>
              <a:solidFill>
                <a:srgbClr val="1F1F1F"/>
              </a:solidFill>
              <a:highlight>
                <a:srgbClr val="FFFFFF"/>
              </a:highlight>
              <a:latin typeface="Arial"/>
              <a:ea typeface="Arial"/>
              <a:cs typeface="Arial"/>
              <a:sym typeface="Arial"/>
            </a:endParaRPr>
          </a:p>
          <a:p>
            <a:pPr indent="0" lvl="0" marL="0" rtl="0" algn="l">
              <a:lnSpc>
                <a:spcPct val="100000"/>
              </a:lnSpc>
              <a:spcBef>
                <a:spcPts val="1100"/>
              </a:spcBef>
              <a:spcAft>
                <a:spcPts val="0"/>
              </a:spcAft>
              <a:buSzPts val="1400"/>
              <a:buNone/>
            </a:pPr>
            <a:r>
              <a:t/>
            </a:r>
            <a:endParaRPr/>
          </a:p>
        </p:txBody>
      </p:sp>
      <p:sp>
        <p:nvSpPr>
          <p:cNvPr id="193" name="Google Shape;193;ga8e82c3f57_0_5: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8e82c3f57_0_198: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a8e82c3f57_0_198: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a8e82c3f57_0_203: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a8e82c3f57_0_203: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8e82c3f57_0_247:notes"/>
          <p:cNvSpPr/>
          <p:nvPr>
            <p:ph idx="2" type="sldImg"/>
          </p:nvPr>
        </p:nvSpPr>
        <p:spPr>
          <a:xfrm>
            <a:off x="377834" y="744497"/>
            <a:ext cx="60426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ga8e82c3f57_0_247: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540df79d55_0_69: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540df79d55_0_69: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g540df79d55_0_69: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540df79d55_0_5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540df79d55_0_5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g540df79d55_0_52: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540df79d55_0_6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540df79d55_0_6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g540df79d55_0_62: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540df79d55_0_80: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g540df79d55_0_80: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g540df79d55_0_80: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a60d5a985e_1_156: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a60d5a985e_1_156: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ga60d5a985e_1_156: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0b90cdc4a_0_161: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100b90cdc4a_0_161: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0b90cdc4a_0_226: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100b90cdc4a_0_226: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0b90cdc4a_0_33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100b90cdc4a_0_33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60d5a985e_0_11: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a60d5a985e_0_11: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a60d5a985e_0_11: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8e82c3f57_0_44: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a8e82c3f57_0_44: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a8e82c3f57_0_44: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1 1">
  <p:cSld name="4a_Content slide_1_1">
    <p:spTree>
      <p:nvGrpSpPr>
        <p:cNvPr id="10" name="Shape 10"/>
        <p:cNvGrpSpPr/>
        <p:nvPr/>
      </p:nvGrpSpPr>
      <p:grpSpPr>
        <a:xfrm>
          <a:off x="0" y="0"/>
          <a:ext cx="0" cy="0"/>
          <a:chOff x="0" y="0"/>
          <a:chExt cx="0" cy="0"/>
        </a:xfrm>
      </p:grpSpPr>
      <p:sp>
        <p:nvSpPr>
          <p:cNvPr id="11" name="Google Shape;11;g100b90cdc4a_0_155"/>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2" name="Google Shape;12;g100b90cdc4a_0_155"/>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3" name="Google Shape;13;g100b90cdc4a_0_155"/>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 name="Google Shape;14;g100b90cdc4a_0_155"/>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 name="Google Shape;15;g100b90cdc4a_0_155"/>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_Title slide">
  <p:cSld name="2c_Title slide">
    <p:spTree>
      <p:nvGrpSpPr>
        <p:cNvPr id="74" name="Shape 74"/>
        <p:cNvGrpSpPr/>
        <p:nvPr/>
      </p:nvGrpSpPr>
      <p:grpSpPr>
        <a:xfrm>
          <a:off x="0" y="0"/>
          <a:ext cx="0" cy="0"/>
          <a:chOff x="0" y="0"/>
          <a:chExt cx="0" cy="0"/>
        </a:xfrm>
      </p:grpSpPr>
      <p:sp>
        <p:nvSpPr>
          <p:cNvPr id="75" name="Google Shape;75;p10"/>
          <p:cNvSpPr/>
          <p:nvPr/>
        </p:nvSpPr>
        <p:spPr>
          <a:xfrm>
            <a:off x="7795856" y="556624"/>
            <a:ext cx="4396144" cy="411657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 name="Google Shape;76;p10"/>
          <p:cNvSpPr/>
          <p:nvPr/>
        </p:nvSpPr>
        <p:spPr>
          <a:xfrm>
            <a:off x="0" y="3415144"/>
            <a:ext cx="11972657" cy="344285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 name="Google Shape;77;p10"/>
          <p:cNvSpPr txBox="1"/>
          <p:nvPr>
            <p:ph idx="1" type="subTitle"/>
          </p:nvPr>
        </p:nvSpPr>
        <p:spPr>
          <a:xfrm>
            <a:off x="951129" y="5228106"/>
            <a:ext cx="5563972" cy="35156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2"/>
              </a:buClr>
              <a:buSzPts val="2000"/>
              <a:buFont typeface="Arial"/>
              <a:buNone/>
              <a:defRPr b="0" i="0" sz="2000" u="none" cap="none" strike="noStrike">
                <a:solidFill>
                  <a:schemeClr val="lt2"/>
                </a:solidFill>
                <a:latin typeface="Calibri"/>
                <a:ea typeface="Calibri"/>
                <a:cs typeface="Calibri"/>
                <a:sym typeface="Calibri"/>
              </a:defRPr>
            </a:lvl1pPr>
            <a:lvl2pPr lvl="1" marR="0" rtl="0" algn="ctr">
              <a:lnSpc>
                <a:spcPct val="90000"/>
              </a:lnSpc>
              <a:spcBef>
                <a:spcPts val="500"/>
              </a:spcBef>
              <a:spcAft>
                <a:spcPts val="0"/>
              </a:spcAft>
              <a:buClr>
                <a:srgbClr val="343434"/>
              </a:buClr>
              <a:buSzPts val="2000"/>
              <a:buFont typeface="Arial"/>
              <a:buNone/>
              <a:defRPr b="0" i="0" sz="2000" u="none" cap="none" strike="noStrike">
                <a:solidFill>
                  <a:srgbClr val="343434"/>
                </a:solidFill>
                <a:latin typeface="Calibri"/>
                <a:ea typeface="Calibri"/>
                <a:cs typeface="Calibri"/>
                <a:sym typeface="Calibri"/>
              </a:defRPr>
            </a:lvl2pPr>
            <a:lvl3pPr lvl="2" marR="0" rtl="0" algn="ctr">
              <a:lnSpc>
                <a:spcPct val="90000"/>
              </a:lnSpc>
              <a:spcBef>
                <a:spcPts val="500"/>
              </a:spcBef>
              <a:spcAft>
                <a:spcPts val="0"/>
              </a:spcAft>
              <a:buClr>
                <a:srgbClr val="343434"/>
              </a:buClr>
              <a:buSzPts val="1800"/>
              <a:buFont typeface="Arial"/>
              <a:buNone/>
              <a:defRPr b="0" i="0" sz="1800" u="none" cap="none" strike="noStrike">
                <a:solidFill>
                  <a:srgbClr val="343434"/>
                </a:solidFill>
                <a:latin typeface="Calibri"/>
                <a:ea typeface="Calibri"/>
                <a:cs typeface="Calibri"/>
                <a:sym typeface="Calibri"/>
              </a:defRPr>
            </a:lvl3pPr>
            <a:lvl4pPr lvl="3"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4pPr>
            <a:lvl5pPr lvl="4"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78" name="Google Shape;78;p10"/>
          <p:cNvSpPr txBox="1"/>
          <p:nvPr>
            <p:ph idx="2" type="body"/>
          </p:nvPr>
        </p:nvSpPr>
        <p:spPr>
          <a:xfrm>
            <a:off x="939979" y="5788552"/>
            <a:ext cx="5575123" cy="681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2000"/>
              <a:buFont typeface="Arial"/>
              <a:buNone/>
              <a:defRPr b="0" i="0" sz="2000" u="none" cap="none" strike="noStrike">
                <a:solidFill>
                  <a:schemeClr val="lt2"/>
                </a:solidFill>
                <a:latin typeface="Calibri"/>
                <a:ea typeface="Calibri"/>
                <a:cs typeface="Calibri"/>
                <a:sym typeface="Calibri"/>
              </a:defRPr>
            </a:lvl1pPr>
            <a:lvl2pPr indent="-342900" lvl="1" marL="9144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2pPr>
            <a:lvl3pPr indent="-330200" lvl="2" marL="13716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79" name="Google Shape;79;p10"/>
          <p:cNvPicPr preferRelativeResize="0"/>
          <p:nvPr/>
        </p:nvPicPr>
        <p:blipFill rotWithShape="1">
          <a:blip r:embed="rId2">
            <a:alphaModFix/>
          </a:blip>
          <a:srcRect b="0" l="0" r="0" t="0"/>
          <a:stretch/>
        </p:blipFill>
        <p:spPr>
          <a:xfrm>
            <a:off x="489774" y="546282"/>
            <a:ext cx="4325121" cy="1539243"/>
          </a:xfrm>
          <a:prstGeom prst="rect">
            <a:avLst/>
          </a:prstGeom>
          <a:noFill/>
          <a:ln>
            <a:noFill/>
          </a:ln>
        </p:spPr>
      </p:pic>
      <p:sp>
        <p:nvSpPr>
          <p:cNvPr id="80" name="Google Shape;80;p10"/>
          <p:cNvSpPr txBox="1"/>
          <p:nvPr>
            <p:ph idx="3" type="body"/>
          </p:nvPr>
        </p:nvSpPr>
        <p:spPr>
          <a:xfrm>
            <a:off x="951129" y="4124887"/>
            <a:ext cx="6398135" cy="91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4400"/>
              <a:buFont typeface="Arial"/>
              <a:buNone/>
              <a:defRPr b="1" i="0" sz="4400" u="none" cap="none" strike="noStrike">
                <a:solidFill>
                  <a:schemeClr val="lt2"/>
                </a:solidFill>
                <a:latin typeface="Calibri"/>
                <a:ea typeface="Calibri"/>
                <a:cs typeface="Calibri"/>
                <a:sym typeface="Calibri"/>
              </a:defRPr>
            </a:lvl1pPr>
            <a:lvl2pPr indent="-508000" lvl="1" marL="914400" marR="0" rtl="0" algn="l">
              <a:lnSpc>
                <a:spcPct val="90000"/>
              </a:lnSpc>
              <a:spcBef>
                <a:spcPts val="500"/>
              </a:spcBef>
              <a:spcAft>
                <a:spcPts val="0"/>
              </a:spcAft>
              <a:buClr>
                <a:schemeClr val="lt2"/>
              </a:buClr>
              <a:buSzPts val="4400"/>
              <a:buFont typeface="Arial"/>
              <a:buChar char="•"/>
              <a:defRPr b="1" i="0" sz="4400" u="none" cap="none" strike="noStrike">
                <a:solidFill>
                  <a:schemeClr val="lt2"/>
                </a:solidFill>
                <a:latin typeface="Calibri"/>
                <a:ea typeface="Calibri"/>
                <a:cs typeface="Calibri"/>
                <a:sym typeface="Calibri"/>
              </a:defRPr>
            </a:lvl2pPr>
            <a:lvl3pPr indent="-508000" lvl="2" marL="1371600" marR="0" rtl="0" algn="l">
              <a:lnSpc>
                <a:spcPct val="90000"/>
              </a:lnSpc>
              <a:spcBef>
                <a:spcPts val="500"/>
              </a:spcBef>
              <a:spcAft>
                <a:spcPts val="0"/>
              </a:spcAft>
              <a:buClr>
                <a:schemeClr val="lt2"/>
              </a:buClr>
              <a:buSzPts val="4400"/>
              <a:buFont typeface="Arial"/>
              <a:buChar char="•"/>
              <a:defRPr b="1" i="0" sz="4400" u="none" cap="none" strike="noStrike">
                <a:solidFill>
                  <a:schemeClr val="lt2"/>
                </a:solidFill>
                <a:latin typeface="Calibri"/>
                <a:ea typeface="Calibri"/>
                <a:cs typeface="Calibri"/>
                <a:sym typeface="Calibri"/>
              </a:defRPr>
            </a:lvl3pPr>
            <a:lvl4pPr indent="-508000" lvl="3" marL="1828800" marR="0" rtl="0" algn="l">
              <a:lnSpc>
                <a:spcPct val="90000"/>
              </a:lnSpc>
              <a:spcBef>
                <a:spcPts val="500"/>
              </a:spcBef>
              <a:spcAft>
                <a:spcPts val="0"/>
              </a:spcAft>
              <a:buClr>
                <a:schemeClr val="lt2"/>
              </a:buClr>
              <a:buSzPts val="4400"/>
              <a:buFont typeface="Arial"/>
              <a:buChar char="•"/>
              <a:defRPr b="1" i="0" sz="4400" u="none" cap="none" strike="noStrike">
                <a:solidFill>
                  <a:schemeClr val="lt2"/>
                </a:solidFill>
                <a:latin typeface="Calibri"/>
                <a:ea typeface="Calibri"/>
                <a:cs typeface="Calibri"/>
                <a:sym typeface="Calibri"/>
              </a:defRPr>
            </a:lvl4pPr>
            <a:lvl5pPr indent="-508000" lvl="4" marL="2286000" marR="0" rtl="0" algn="l">
              <a:lnSpc>
                <a:spcPct val="90000"/>
              </a:lnSpc>
              <a:spcBef>
                <a:spcPts val="500"/>
              </a:spcBef>
              <a:spcAft>
                <a:spcPts val="0"/>
              </a:spcAft>
              <a:buClr>
                <a:schemeClr val="lt2"/>
              </a:buClr>
              <a:buSzPts val="4400"/>
              <a:buFont typeface="Arial"/>
              <a:buChar char="•"/>
              <a:defRPr b="1" i="0" sz="4400" u="none" cap="none" strike="noStrike">
                <a:solidFill>
                  <a:schemeClr val="lt2"/>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0"/>
          <p:cNvSpPr/>
          <p:nvPr>
            <p:ph idx="4" type="pic"/>
          </p:nvPr>
        </p:nvSpPr>
        <p:spPr>
          <a:xfrm>
            <a:off x="7397551" y="847142"/>
            <a:ext cx="4153375" cy="3163857"/>
          </a:xfrm>
          <a:prstGeom prst="rect">
            <a:avLst/>
          </a:prstGeom>
          <a:solidFill>
            <a:schemeClr val="lt1"/>
          </a:solidFill>
          <a:ln>
            <a:noFill/>
          </a:ln>
        </p:spPr>
      </p:sp>
      <p:sp>
        <p:nvSpPr>
          <p:cNvPr id="82" name="Google Shape;82;p10"/>
          <p:cNvSpPr/>
          <p:nvPr>
            <p:ph idx="5" type="pic"/>
          </p:nvPr>
        </p:nvSpPr>
        <p:spPr>
          <a:xfrm>
            <a:off x="8178325" y="3091273"/>
            <a:ext cx="4013675" cy="3378354"/>
          </a:xfrm>
          <a:prstGeom prst="rect">
            <a:avLst/>
          </a:prstGeom>
          <a:solidFill>
            <a:schemeClr val="lt1"/>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uccesses">
  <p:cSld name="3 Successes">
    <p:spTree>
      <p:nvGrpSpPr>
        <p:cNvPr id="83" name="Shape 83"/>
        <p:cNvGrpSpPr/>
        <p:nvPr/>
      </p:nvGrpSpPr>
      <p:grpSpPr>
        <a:xfrm>
          <a:off x="0" y="0"/>
          <a:ext cx="0" cy="0"/>
          <a:chOff x="0" y="0"/>
          <a:chExt cx="0" cy="0"/>
        </a:xfrm>
      </p:grpSpPr>
      <p:sp>
        <p:nvSpPr>
          <p:cNvPr id="84" name="Google Shape;84;p11"/>
          <p:cNvSpPr/>
          <p:nvPr/>
        </p:nvSpPr>
        <p:spPr>
          <a:xfrm>
            <a:off x="11747499" y="3415144"/>
            <a:ext cx="444501" cy="3442856"/>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5" name="Google Shape;85;p11"/>
          <p:cNvSpPr/>
          <p:nvPr/>
        </p:nvSpPr>
        <p:spPr>
          <a:xfrm>
            <a:off x="11747499" y="1"/>
            <a:ext cx="449172" cy="34259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1"/>
          <p:cNvSpPr txBox="1"/>
          <p:nvPr>
            <p:ph type="title"/>
          </p:nvPr>
        </p:nvSpPr>
        <p:spPr>
          <a:xfrm>
            <a:off x="483873" y="560367"/>
            <a:ext cx="11144412" cy="1136672"/>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87" name="Google Shape;87;p11"/>
          <p:cNvPicPr preferRelativeResize="0"/>
          <p:nvPr/>
        </p:nvPicPr>
        <p:blipFill rotWithShape="1">
          <a:blip r:embed="rId2">
            <a:alphaModFix/>
          </a:blip>
          <a:srcRect b="0" l="0" r="0" t="0"/>
          <a:stretch/>
        </p:blipFill>
        <p:spPr>
          <a:xfrm>
            <a:off x="1031440" y="1482811"/>
            <a:ext cx="9700752" cy="685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_Content slide">
  <p:cSld name="4b_Content slide">
    <p:spTree>
      <p:nvGrpSpPr>
        <p:cNvPr id="88" name="Shape 88"/>
        <p:cNvGrpSpPr/>
        <p:nvPr/>
      </p:nvGrpSpPr>
      <p:grpSpPr>
        <a:xfrm>
          <a:off x="0" y="0"/>
          <a:ext cx="0" cy="0"/>
          <a:chOff x="0" y="0"/>
          <a:chExt cx="0" cy="0"/>
        </a:xfrm>
      </p:grpSpPr>
      <p:sp>
        <p:nvSpPr>
          <p:cNvPr id="89" name="Google Shape;89;p12"/>
          <p:cNvSpPr txBox="1"/>
          <p:nvPr>
            <p:ph type="title"/>
          </p:nvPr>
        </p:nvSpPr>
        <p:spPr>
          <a:xfrm>
            <a:off x="483873" y="560367"/>
            <a:ext cx="11263628" cy="1136672"/>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90" name="Google Shape;90;p12"/>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91" name="Google Shape;91;p12"/>
          <p:cNvSpPr/>
          <p:nvPr/>
        </p:nvSpPr>
        <p:spPr>
          <a:xfrm>
            <a:off x="11747499" y="3415144"/>
            <a:ext cx="444501" cy="3442856"/>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 name="Google Shape;92;p12"/>
          <p:cNvSpPr/>
          <p:nvPr/>
        </p:nvSpPr>
        <p:spPr>
          <a:xfrm>
            <a:off x="11747499" y="1"/>
            <a:ext cx="449172" cy="34259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12"/>
          <p:cNvSpPr txBox="1"/>
          <p:nvPr>
            <p:ph idx="1" type="body"/>
          </p:nvPr>
        </p:nvSpPr>
        <p:spPr>
          <a:xfrm>
            <a:off x="491616" y="1708353"/>
            <a:ext cx="5384800" cy="442574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2"/>
          <p:cNvSpPr txBox="1"/>
          <p:nvPr>
            <p:ph idx="2" type="body"/>
          </p:nvPr>
        </p:nvSpPr>
        <p:spPr>
          <a:xfrm>
            <a:off x="6354912" y="1708353"/>
            <a:ext cx="5384800" cy="442574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_Content slide">
  <p:cSld name="4c_Content slide">
    <p:spTree>
      <p:nvGrpSpPr>
        <p:cNvPr id="95" name="Shape 95"/>
        <p:cNvGrpSpPr/>
        <p:nvPr/>
      </p:nvGrpSpPr>
      <p:grpSpPr>
        <a:xfrm>
          <a:off x="0" y="0"/>
          <a:ext cx="0" cy="0"/>
          <a:chOff x="0" y="0"/>
          <a:chExt cx="0" cy="0"/>
        </a:xfrm>
      </p:grpSpPr>
      <p:sp>
        <p:nvSpPr>
          <p:cNvPr id="96" name="Google Shape;96;p13"/>
          <p:cNvSpPr txBox="1"/>
          <p:nvPr>
            <p:ph type="title"/>
          </p:nvPr>
        </p:nvSpPr>
        <p:spPr>
          <a:xfrm>
            <a:off x="483872" y="560367"/>
            <a:ext cx="6592045" cy="1136672"/>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97" name="Google Shape;97;p13"/>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98" name="Google Shape;98;p13"/>
          <p:cNvSpPr/>
          <p:nvPr/>
        </p:nvSpPr>
        <p:spPr>
          <a:xfrm>
            <a:off x="11747499" y="3415144"/>
            <a:ext cx="444501" cy="3442856"/>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9" name="Google Shape;99;p13"/>
          <p:cNvSpPr/>
          <p:nvPr/>
        </p:nvSpPr>
        <p:spPr>
          <a:xfrm>
            <a:off x="11747499" y="1"/>
            <a:ext cx="449172" cy="34259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13"/>
          <p:cNvSpPr txBox="1"/>
          <p:nvPr>
            <p:ph idx="1" type="body"/>
          </p:nvPr>
        </p:nvSpPr>
        <p:spPr>
          <a:xfrm>
            <a:off x="491616" y="1708353"/>
            <a:ext cx="6584302" cy="442574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3"/>
          <p:cNvSpPr/>
          <p:nvPr>
            <p:ph idx="2" type="pic"/>
          </p:nvPr>
        </p:nvSpPr>
        <p:spPr>
          <a:xfrm>
            <a:off x="7819402" y="560367"/>
            <a:ext cx="3928096" cy="2865613"/>
          </a:xfrm>
          <a:prstGeom prst="rect">
            <a:avLst/>
          </a:prstGeom>
          <a:solidFill>
            <a:schemeClr val="lt1"/>
          </a:solidFill>
          <a:ln>
            <a:noFill/>
          </a:ln>
        </p:spPr>
      </p:sp>
      <p:sp>
        <p:nvSpPr>
          <p:cNvPr id="102" name="Google Shape;102;p13"/>
          <p:cNvSpPr/>
          <p:nvPr>
            <p:ph idx="3" type="pic"/>
          </p:nvPr>
        </p:nvSpPr>
        <p:spPr>
          <a:xfrm>
            <a:off x="8272329" y="3016665"/>
            <a:ext cx="3919671" cy="3117436"/>
          </a:xfrm>
          <a:prstGeom prst="rect">
            <a:avLst/>
          </a:prstGeom>
          <a:solidFill>
            <a:schemeClr val="lt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a_Content slide">
  <p:cSld name="5a_Content slide">
    <p:spTree>
      <p:nvGrpSpPr>
        <p:cNvPr id="103" name="Shape 103"/>
        <p:cNvGrpSpPr/>
        <p:nvPr/>
      </p:nvGrpSpPr>
      <p:grpSpPr>
        <a:xfrm>
          <a:off x="0" y="0"/>
          <a:ext cx="0" cy="0"/>
          <a:chOff x="0" y="0"/>
          <a:chExt cx="0" cy="0"/>
        </a:xfrm>
      </p:grpSpPr>
      <p:sp>
        <p:nvSpPr>
          <p:cNvPr id="104" name="Google Shape;104;p14"/>
          <p:cNvSpPr/>
          <p:nvPr/>
        </p:nvSpPr>
        <p:spPr>
          <a:xfrm>
            <a:off x="7913406" y="556624"/>
            <a:ext cx="4278594" cy="411657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p14"/>
          <p:cNvSpPr/>
          <p:nvPr/>
        </p:nvSpPr>
        <p:spPr>
          <a:xfrm>
            <a:off x="7118647" y="3415144"/>
            <a:ext cx="4628852" cy="3442856"/>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 name="Google Shape;106;p14"/>
          <p:cNvSpPr txBox="1"/>
          <p:nvPr>
            <p:ph type="title"/>
          </p:nvPr>
        </p:nvSpPr>
        <p:spPr>
          <a:xfrm>
            <a:off x="483873" y="560367"/>
            <a:ext cx="6913677" cy="1136672"/>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7" name="Google Shape;107;p14"/>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08" name="Google Shape;108;p14"/>
          <p:cNvSpPr txBox="1"/>
          <p:nvPr>
            <p:ph idx="1" type="body"/>
          </p:nvPr>
        </p:nvSpPr>
        <p:spPr>
          <a:xfrm>
            <a:off x="491616" y="1708353"/>
            <a:ext cx="6627031" cy="442574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14"/>
          <p:cNvSpPr/>
          <p:nvPr>
            <p:ph idx="2" type="pic"/>
          </p:nvPr>
        </p:nvSpPr>
        <p:spPr>
          <a:xfrm>
            <a:off x="7397551" y="847142"/>
            <a:ext cx="4153375" cy="3163857"/>
          </a:xfrm>
          <a:prstGeom prst="rect">
            <a:avLst/>
          </a:prstGeom>
          <a:solidFill>
            <a:schemeClr val="lt1"/>
          </a:solidFill>
          <a:ln>
            <a:noFill/>
          </a:ln>
        </p:spPr>
      </p:sp>
      <p:sp>
        <p:nvSpPr>
          <p:cNvPr id="110" name="Google Shape;110;p14"/>
          <p:cNvSpPr/>
          <p:nvPr>
            <p:ph idx="3" type="pic"/>
          </p:nvPr>
        </p:nvSpPr>
        <p:spPr>
          <a:xfrm>
            <a:off x="8178325" y="3091273"/>
            <a:ext cx="4013675" cy="3378354"/>
          </a:xfrm>
          <a:prstGeom prst="rect">
            <a:avLst/>
          </a:prstGeom>
          <a:solidFill>
            <a:schemeClr val="lt1"/>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_Content slide">
  <p:cSld name="5b_Content slide">
    <p:spTree>
      <p:nvGrpSpPr>
        <p:cNvPr id="111" name="Shape 111"/>
        <p:cNvGrpSpPr/>
        <p:nvPr/>
      </p:nvGrpSpPr>
      <p:grpSpPr>
        <a:xfrm>
          <a:off x="0" y="0"/>
          <a:ext cx="0" cy="0"/>
          <a:chOff x="0" y="0"/>
          <a:chExt cx="0" cy="0"/>
        </a:xfrm>
      </p:grpSpPr>
      <p:sp>
        <p:nvSpPr>
          <p:cNvPr id="112" name="Google Shape;112;p15"/>
          <p:cNvSpPr/>
          <p:nvPr/>
        </p:nvSpPr>
        <p:spPr>
          <a:xfrm>
            <a:off x="7913406" y="556624"/>
            <a:ext cx="4278594" cy="411657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p15"/>
          <p:cNvSpPr/>
          <p:nvPr/>
        </p:nvSpPr>
        <p:spPr>
          <a:xfrm>
            <a:off x="7118647" y="3415144"/>
            <a:ext cx="4628852" cy="3442856"/>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4" name="Google Shape;114;p15"/>
          <p:cNvSpPr txBox="1"/>
          <p:nvPr>
            <p:ph type="title"/>
          </p:nvPr>
        </p:nvSpPr>
        <p:spPr>
          <a:xfrm>
            <a:off x="483872" y="560367"/>
            <a:ext cx="7429533" cy="1136672"/>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15" name="Google Shape;115;p15"/>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16" name="Google Shape;116;p15"/>
          <p:cNvSpPr txBox="1"/>
          <p:nvPr>
            <p:ph idx="1" type="body"/>
          </p:nvPr>
        </p:nvSpPr>
        <p:spPr>
          <a:xfrm>
            <a:off x="491616" y="1708353"/>
            <a:ext cx="6627030" cy="442574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5"/>
          <p:cNvSpPr txBox="1"/>
          <p:nvPr>
            <p:ph idx="2" type="body"/>
          </p:nvPr>
        </p:nvSpPr>
        <p:spPr>
          <a:xfrm>
            <a:off x="8707406" y="1560520"/>
            <a:ext cx="3040093" cy="13937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15"/>
          <p:cNvSpPr/>
          <p:nvPr>
            <p:ph idx="3" type="pic"/>
          </p:nvPr>
        </p:nvSpPr>
        <p:spPr>
          <a:xfrm>
            <a:off x="7494663" y="3091273"/>
            <a:ext cx="4697338" cy="3378354"/>
          </a:xfrm>
          <a:prstGeom prst="rect">
            <a:avLst/>
          </a:prstGeom>
          <a:solidFill>
            <a:schemeClr val="lt1"/>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End slide">
  <p:cSld name="6_End slide">
    <p:spTree>
      <p:nvGrpSpPr>
        <p:cNvPr id="119" name="Shape 119"/>
        <p:cNvGrpSpPr/>
        <p:nvPr/>
      </p:nvGrpSpPr>
      <p:grpSpPr>
        <a:xfrm>
          <a:off x="0" y="0"/>
          <a:ext cx="0" cy="0"/>
          <a:chOff x="0" y="0"/>
          <a:chExt cx="0" cy="0"/>
        </a:xfrm>
      </p:grpSpPr>
      <p:sp>
        <p:nvSpPr>
          <p:cNvPr id="120" name="Google Shape;120;p16"/>
          <p:cNvSpPr/>
          <p:nvPr/>
        </p:nvSpPr>
        <p:spPr>
          <a:xfrm>
            <a:off x="7204105" y="566738"/>
            <a:ext cx="4987896" cy="3885622"/>
          </a:xfrm>
          <a:prstGeom prst="rect">
            <a:avLst/>
          </a:prstGeom>
          <a:solidFill>
            <a:srgbClr val="6213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1" name="Google Shape;121;p16"/>
          <p:cNvSpPr/>
          <p:nvPr/>
        </p:nvSpPr>
        <p:spPr>
          <a:xfrm>
            <a:off x="1" y="3746090"/>
            <a:ext cx="11451363" cy="3099091"/>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2" name="Google Shape;122;p16"/>
          <p:cNvSpPr txBox="1"/>
          <p:nvPr>
            <p:ph idx="1" type="body"/>
          </p:nvPr>
        </p:nvSpPr>
        <p:spPr>
          <a:xfrm>
            <a:off x="929411" y="5486762"/>
            <a:ext cx="5585691" cy="4476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833"/>
              </a:lnSpc>
              <a:spcBef>
                <a:spcPts val="10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343434"/>
              </a:buClr>
              <a:buSzPts val="2000"/>
              <a:buFont typeface="Arial"/>
              <a:buNone/>
              <a:defRPr b="0" i="0" sz="2000" u="none" cap="none" strike="noStrike">
                <a:solidFill>
                  <a:srgbClr val="343434"/>
                </a:solidFill>
                <a:latin typeface="Arial"/>
                <a:ea typeface="Arial"/>
                <a:cs typeface="Arial"/>
                <a:sym typeface="Arial"/>
              </a:defRPr>
            </a:lvl2pPr>
            <a:lvl3pPr indent="-228600" lvl="2" marL="1371600" marR="0" rtl="0" algn="l">
              <a:lnSpc>
                <a:spcPct val="90000"/>
              </a:lnSpc>
              <a:spcBef>
                <a:spcPts val="500"/>
              </a:spcBef>
              <a:spcAft>
                <a:spcPts val="0"/>
              </a:spcAft>
              <a:buClr>
                <a:srgbClr val="343434"/>
              </a:buClr>
              <a:buSzPts val="1800"/>
              <a:buFont typeface="Arial"/>
              <a:buNone/>
              <a:defRPr b="0" i="0" sz="1800" u="none" cap="none" strike="noStrike">
                <a:solidFill>
                  <a:srgbClr val="343434"/>
                </a:solidFill>
                <a:latin typeface="Arial"/>
                <a:ea typeface="Arial"/>
                <a:cs typeface="Arial"/>
                <a:sym typeface="Arial"/>
              </a:defRPr>
            </a:lvl3pPr>
            <a:lvl4pPr indent="-228600" lvl="3" marL="1828800" marR="0" rtl="0" algn="l">
              <a:lnSpc>
                <a:spcPct val="90000"/>
              </a:lnSpc>
              <a:spcBef>
                <a:spcPts val="500"/>
              </a:spcBef>
              <a:spcAft>
                <a:spcPts val="0"/>
              </a:spcAft>
              <a:buClr>
                <a:srgbClr val="343434"/>
              </a:buClr>
              <a:buSzPts val="1600"/>
              <a:buFont typeface="Arial"/>
              <a:buNone/>
              <a:defRPr b="0" i="0" sz="1600" u="none" cap="none" strike="noStrike">
                <a:solidFill>
                  <a:srgbClr val="343434"/>
                </a:solidFill>
                <a:latin typeface="Arial"/>
                <a:ea typeface="Arial"/>
                <a:cs typeface="Arial"/>
                <a:sym typeface="Arial"/>
              </a:defRPr>
            </a:lvl4pPr>
            <a:lvl5pPr indent="-228600" lvl="4" marL="2286000" marR="0" rtl="0" algn="l">
              <a:lnSpc>
                <a:spcPct val="90000"/>
              </a:lnSpc>
              <a:spcBef>
                <a:spcPts val="500"/>
              </a:spcBef>
              <a:spcAft>
                <a:spcPts val="0"/>
              </a:spcAft>
              <a:buClr>
                <a:srgbClr val="343434"/>
              </a:buClr>
              <a:buSzPts val="1600"/>
              <a:buFont typeface="Arial"/>
              <a:buNone/>
              <a:defRPr b="0" i="0" sz="1600" u="none" cap="none" strike="noStrike">
                <a:solidFill>
                  <a:srgbClr val="343434"/>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3" name="Google Shape;123;p16"/>
          <p:cNvPicPr preferRelativeResize="0"/>
          <p:nvPr/>
        </p:nvPicPr>
        <p:blipFill rotWithShape="1">
          <a:blip r:embed="rId2">
            <a:alphaModFix/>
          </a:blip>
          <a:srcRect b="0" l="0" r="0" t="0"/>
          <a:stretch/>
        </p:blipFill>
        <p:spPr>
          <a:xfrm>
            <a:off x="489775" y="546282"/>
            <a:ext cx="4325121" cy="1539243"/>
          </a:xfrm>
          <a:prstGeom prst="rect">
            <a:avLst/>
          </a:prstGeom>
          <a:noFill/>
          <a:ln>
            <a:noFill/>
          </a:ln>
        </p:spPr>
      </p:pic>
      <p:sp>
        <p:nvSpPr>
          <p:cNvPr id="124" name="Google Shape;124;p16"/>
          <p:cNvSpPr txBox="1"/>
          <p:nvPr>
            <p:ph idx="2" type="body"/>
          </p:nvPr>
        </p:nvSpPr>
        <p:spPr>
          <a:xfrm>
            <a:off x="933897" y="4171746"/>
            <a:ext cx="5581204" cy="13048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4400"/>
              <a:buFont typeface="Arial"/>
              <a:buNone/>
              <a:defRPr b="1" i="0" sz="4400" u="none" cap="none" strike="noStrike">
                <a:solidFill>
                  <a:schemeClr val="lt1"/>
                </a:solidFill>
                <a:latin typeface="Calibri"/>
                <a:ea typeface="Calibri"/>
                <a:cs typeface="Calibri"/>
                <a:sym typeface="Calibri"/>
              </a:defRPr>
            </a:lvl1pPr>
            <a:lvl2pPr indent="-342900" lvl="1" marL="9144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2pPr>
            <a:lvl3pPr indent="-330200" lvl="2" marL="13716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16"/>
          <p:cNvSpPr/>
          <p:nvPr>
            <p:ph idx="3" type="pic"/>
          </p:nvPr>
        </p:nvSpPr>
        <p:spPr>
          <a:xfrm>
            <a:off x="6589283" y="953046"/>
            <a:ext cx="5232400" cy="5159879"/>
          </a:xfrm>
          <a:prstGeom prst="rect">
            <a:avLst/>
          </a:prstGeom>
          <a:solidFill>
            <a:schemeClr val="lt1"/>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g953b794893_0_118"/>
          <p:cNvSpPr txBox="1"/>
          <p:nvPr>
            <p:ph type="title"/>
          </p:nvPr>
        </p:nvSpPr>
        <p:spPr>
          <a:xfrm>
            <a:off x="404400" y="548767"/>
            <a:ext cx="11360700" cy="8529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128" name="Google Shape;128;g953b794893_0_118"/>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cxnSp>
        <p:nvCxnSpPr>
          <p:cNvPr id="130" name="Google Shape;130;g953b794893_0_252"/>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131" name="Google Shape;131;g953b794893_0_252"/>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132" name="Google Shape;132;g953b794893_0_252"/>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133" name="Google Shape;133;g953b794893_0_252"/>
          <p:cNvSpPr txBox="1"/>
          <p:nvPr>
            <p:ph type="title"/>
          </p:nvPr>
        </p:nvSpPr>
        <p:spPr>
          <a:xfrm>
            <a:off x="3200333" y="767933"/>
            <a:ext cx="8428800" cy="8472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134" name="Google Shape;134;g953b794893_0_252"/>
          <p:cNvSpPr txBox="1"/>
          <p:nvPr>
            <p:ph idx="1" type="body"/>
          </p:nvPr>
        </p:nvSpPr>
        <p:spPr>
          <a:xfrm>
            <a:off x="3213483" y="2127701"/>
            <a:ext cx="8428800" cy="4003200"/>
          </a:xfrm>
          <a:prstGeom prst="rect">
            <a:avLst/>
          </a:prstGeom>
          <a:noFill/>
          <a:ln>
            <a:noFill/>
          </a:ln>
        </p:spPr>
        <p:txBody>
          <a:bodyPr anchorCtr="0" anchor="ctr" bIns="121900" lIns="121900" spcFirstLastPara="1" rIns="121900" wrap="square" tIns="121900">
            <a:noAutofit/>
          </a:bodyPr>
          <a:lstStyle>
            <a:lvl1pPr indent="-349250" lvl="0" marL="4572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1pPr>
            <a:lvl2pPr indent="-349250" lvl="1" marL="9144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indent="-349250" lvl="2" marL="13716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indent="-349250" lvl="3" marL="18288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indent="-349250" lvl="4" marL="22860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indent="-349250" lvl="5" marL="27432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indent="-349250" lvl="6" marL="32004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indent="-349250" lvl="7" marL="36576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indent="-349250" lvl="8" marL="41148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135" name="Google Shape;135;g953b794893_0_252"/>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6" name="Shape 136"/>
        <p:cNvGrpSpPr/>
        <p:nvPr/>
      </p:nvGrpSpPr>
      <p:grpSpPr>
        <a:xfrm>
          <a:off x="0" y="0"/>
          <a:ext cx="0" cy="0"/>
          <a:chOff x="0" y="0"/>
          <a:chExt cx="0" cy="0"/>
        </a:xfrm>
      </p:grpSpPr>
      <p:sp>
        <p:nvSpPr>
          <p:cNvPr id="137" name="Google Shape;137;g953b794893_1_170"/>
          <p:cNvSpPr/>
          <p:nvPr/>
        </p:nvSpPr>
        <p:spPr>
          <a:xfrm>
            <a:off x="440286" y="614407"/>
            <a:ext cx="11309400" cy="118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953b794893_1_170"/>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lt1"/>
              </a:buClr>
              <a:buSzPts val="18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g953b794893_1_170"/>
          <p:cNvSpPr txBox="1"/>
          <p:nvPr>
            <p:ph idx="1" type="body"/>
          </p:nvPr>
        </p:nvSpPr>
        <p:spPr>
          <a:xfrm>
            <a:off x="581192" y="2180496"/>
            <a:ext cx="11029500" cy="3678300"/>
          </a:xfrm>
          <a:prstGeom prst="rect">
            <a:avLst/>
          </a:prstGeom>
          <a:noFill/>
          <a:ln>
            <a:noFill/>
          </a:ln>
        </p:spPr>
        <p:txBody>
          <a:bodyPr anchorCtr="0" anchor="ctr" bIns="45700" lIns="91425" spcFirstLastPara="1" rIns="91425" wrap="square" tIns="45700">
            <a:noAutofit/>
          </a:bodyPr>
          <a:lstStyle>
            <a:lvl1pPr indent="-333756" lvl="0" marL="457200" marR="0" rtl="0" algn="l">
              <a:lnSpc>
                <a:spcPct val="100000"/>
              </a:lnSpc>
              <a:spcBef>
                <a:spcPts val="360"/>
              </a:spcBef>
              <a:spcAft>
                <a:spcPts val="0"/>
              </a:spcAft>
              <a:buClr>
                <a:srgbClr val="000000"/>
              </a:buClr>
              <a:buSzPts val="1656"/>
              <a:buFont typeface="Arial"/>
              <a:buChar char="●"/>
              <a:defRPr b="0" i="0" sz="1400" u="none" cap="none" strike="noStrike">
                <a:solidFill>
                  <a:srgbClr val="000000"/>
                </a:solidFill>
                <a:latin typeface="Arial"/>
                <a:ea typeface="Arial"/>
                <a:cs typeface="Arial"/>
                <a:sym typeface="Arial"/>
              </a:defRPr>
            </a:lvl1pPr>
            <a:lvl2pPr indent="-333756" lvl="1" marL="914400" marR="0" rtl="0" algn="l">
              <a:lnSpc>
                <a:spcPct val="100000"/>
              </a:lnSpc>
              <a:spcBef>
                <a:spcPts val="600"/>
              </a:spcBef>
              <a:spcAft>
                <a:spcPts val="0"/>
              </a:spcAft>
              <a:buClr>
                <a:srgbClr val="000000"/>
              </a:buClr>
              <a:buSzPts val="1656"/>
              <a:buFont typeface="Arial"/>
              <a:buChar char="○"/>
              <a:defRPr b="0" i="0" sz="1400" u="none" cap="none" strike="noStrike">
                <a:solidFill>
                  <a:srgbClr val="000000"/>
                </a:solidFill>
                <a:latin typeface="Arial"/>
                <a:ea typeface="Arial"/>
                <a:cs typeface="Arial"/>
                <a:sym typeface="Arial"/>
              </a:defRPr>
            </a:lvl2pPr>
            <a:lvl3pPr indent="-333756" lvl="2" marL="1371600" marR="0" rtl="0" algn="l">
              <a:lnSpc>
                <a:spcPct val="100000"/>
              </a:lnSpc>
              <a:spcBef>
                <a:spcPts val="600"/>
              </a:spcBef>
              <a:spcAft>
                <a:spcPts val="0"/>
              </a:spcAft>
              <a:buClr>
                <a:srgbClr val="000000"/>
              </a:buClr>
              <a:buSzPts val="1656"/>
              <a:buFont typeface="Arial"/>
              <a:buChar char="■"/>
              <a:defRPr b="0" i="0" sz="1400" u="none" cap="none" strike="noStrike">
                <a:solidFill>
                  <a:srgbClr val="000000"/>
                </a:solidFill>
                <a:latin typeface="Arial"/>
                <a:ea typeface="Arial"/>
                <a:cs typeface="Arial"/>
                <a:sym typeface="Arial"/>
              </a:defRPr>
            </a:lvl3pPr>
            <a:lvl4pPr indent="-333756" lvl="3" marL="1828800" marR="0" rtl="0" algn="l">
              <a:lnSpc>
                <a:spcPct val="100000"/>
              </a:lnSpc>
              <a:spcBef>
                <a:spcPts val="600"/>
              </a:spcBef>
              <a:spcAft>
                <a:spcPts val="0"/>
              </a:spcAft>
              <a:buClr>
                <a:srgbClr val="000000"/>
              </a:buClr>
              <a:buSzPts val="1656"/>
              <a:buFont typeface="Arial"/>
              <a:buChar char="●"/>
              <a:defRPr b="0" i="0" sz="1400" u="none" cap="none" strike="noStrike">
                <a:solidFill>
                  <a:srgbClr val="000000"/>
                </a:solidFill>
                <a:latin typeface="Arial"/>
                <a:ea typeface="Arial"/>
                <a:cs typeface="Arial"/>
                <a:sym typeface="Arial"/>
              </a:defRPr>
            </a:lvl4pPr>
            <a:lvl5pPr indent="-333756" lvl="4" marL="2286000" marR="0" rtl="0" algn="l">
              <a:lnSpc>
                <a:spcPct val="100000"/>
              </a:lnSpc>
              <a:spcBef>
                <a:spcPts val="600"/>
              </a:spcBef>
              <a:spcAft>
                <a:spcPts val="0"/>
              </a:spcAft>
              <a:buClr>
                <a:srgbClr val="000000"/>
              </a:buClr>
              <a:buSzPts val="1656"/>
              <a:buFont typeface="Arial"/>
              <a:buChar char="○"/>
              <a:defRPr b="0" i="0" sz="1400" u="none" cap="none" strike="noStrike">
                <a:solidFill>
                  <a:srgbClr val="000000"/>
                </a:solidFill>
                <a:latin typeface="Arial"/>
                <a:ea typeface="Arial"/>
                <a:cs typeface="Arial"/>
                <a:sym typeface="Arial"/>
              </a:defRPr>
            </a:lvl5pPr>
            <a:lvl6pPr indent="-333756" lvl="5" marL="2743200" marR="0" rtl="0" algn="l">
              <a:lnSpc>
                <a:spcPct val="100000"/>
              </a:lnSpc>
              <a:spcBef>
                <a:spcPts val="600"/>
              </a:spcBef>
              <a:spcAft>
                <a:spcPts val="0"/>
              </a:spcAft>
              <a:buClr>
                <a:srgbClr val="000000"/>
              </a:buClr>
              <a:buSzPts val="1656"/>
              <a:buFont typeface="Arial"/>
              <a:buChar char="■"/>
              <a:defRPr b="0" i="0" sz="1400" u="none" cap="none" strike="noStrike">
                <a:solidFill>
                  <a:srgbClr val="000000"/>
                </a:solidFill>
                <a:latin typeface="Arial"/>
                <a:ea typeface="Arial"/>
                <a:cs typeface="Arial"/>
                <a:sym typeface="Arial"/>
              </a:defRPr>
            </a:lvl6pPr>
            <a:lvl7pPr indent="-333756" lvl="6" marL="3200400" marR="0" rtl="0" algn="l">
              <a:lnSpc>
                <a:spcPct val="100000"/>
              </a:lnSpc>
              <a:spcBef>
                <a:spcPts val="600"/>
              </a:spcBef>
              <a:spcAft>
                <a:spcPts val="0"/>
              </a:spcAft>
              <a:buClr>
                <a:srgbClr val="000000"/>
              </a:buClr>
              <a:buSzPts val="1656"/>
              <a:buFont typeface="Arial"/>
              <a:buChar char="●"/>
              <a:defRPr b="0" i="0" sz="1400" u="none" cap="none" strike="noStrike">
                <a:solidFill>
                  <a:srgbClr val="000000"/>
                </a:solidFill>
                <a:latin typeface="Arial"/>
                <a:ea typeface="Arial"/>
                <a:cs typeface="Arial"/>
                <a:sym typeface="Arial"/>
              </a:defRPr>
            </a:lvl7pPr>
            <a:lvl8pPr indent="-333756" lvl="7" marL="3657600" marR="0" rtl="0" algn="l">
              <a:lnSpc>
                <a:spcPct val="100000"/>
              </a:lnSpc>
              <a:spcBef>
                <a:spcPts val="600"/>
              </a:spcBef>
              <a:spcAft>
                <a:spcPts val="0"/>
              </a:spcAft>
              <a:buClr>
                <a:srgbClr val="000000"/>
              </a:buClr>
              <a:buSzPts val="1656"/>
              <a:buFont typeface="Arial"/>
              <a:buChar char="○"/>
              <a:defRPr b="0" i="0" sz="1400" u="none" cap="none" strike="noStrike">
                <a:solidFill>
                  <a:srgbClr val="000000"/>
                </a:solidFill>
                <a:latin typeface="Arial"/>
                <a:ea typeface="Arial"/>
                <a:cs typeface="Arial"/>
                <a:sym typeface="Arial"/>
              </a:defRPr>
            </a:lvl8pPr>
            <a:lvl9pPr indent="-333756" lvl="8" marL="4114800" marR="0" rtl="0" algn="l">
              <a:lnSpc>
                <a:spcPct val="100000"/>
              </a:lnSpc>
              <a:spcBef>
                <a:spcPts val="600"/>
              </a:spcBef>
              <a:spcAft>
                <a:spcPts val="600"/>
              </a:spcAft>
              <a:buClr>
                <a:srgbClr val="000000"/>
              </a:buClr>
              <a:buSzPts val="1656"/>
              <a:buFont typeface="Arial"/>
              <a:buChar char="■"/>
              <a:defRPr b="0" i="0" sz="1400" u="none" cap="none" strike="noStrike">
                <a:solidFill>
                  <a:srgbClr val="000000"/>
                </a:solidFill>
                <a:latin typeface="Arial"/>
                <a:ea typeface="Arial"/>
                <a:cs typeface="Arial"/>
                <a:sym typeface="Arial"/>
              </a:defRPr>
            </a:lvl9pPr>
          </a:lstStyle>
          <a:p/>
        </p:txBody>
      </p:sp>
      <p:sp>
        <p:nvSpPr>
          <p:cNvPr id="140" name="Google Shape;140;g953b794893_1_170"/>
          <p:cNvSpPr txBox="1"/>
          <p:nvPr>
            <p:ph idx="10" type="dt"/>
          </p:nvPr>
        </p:nvSpPr>
        <p:spPr>
          <a:xfrm>
            <a:off x="7605951" y="5956137"/>
            <a:ext cx="28449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 name="Google Shape;141;g953b794893_1_170"/>
          <p:cNvSpPr txBox="1"/>
          <p:nvPr>
            <p:ph idx="11" type="ftr"/>
          </p:nvPr>
        </p:nvSpPr>
        <p:spPr>
          <a:xfrm>
            <a:off x="581192" y="5951811"/>
            <a:ext cx="6917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g953b794893_1_170"/>
          <p:cNvSpPr txBox="1"/>
          <p:nvPr>
            <p:ph idx="12" type="sldNum"/>
          </p:nvPr>
        </p:nvSpPr>
        <p:spPr>
          <a:xfrm>
            <a:off x="10558300" y="5956137"/>
            <a:ext cx="1052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p:cSld name="4a_Content slide">
    <p:spTree>
      <p:nvGrpSpPr>
        <p:cNvPr id="16" name="Shape 16"/>
        <p:cNvGrpSpPr/>
        <p:nvPr/>
      </p:nvGrpSpPr>
      <p:grpSpPr>
        <a:xfrm>
          <a:off x="0" y="0"/>
          <a:ext cx="0" cy="0"/>
          <a:chOff x="0" y="0"/>
          <a:chExt cx="0" cy="0"/>
        </a:xfrm>
      </p:grpSpPr>
      <p:sp>
        <p:nvSpPr>
          <p:cNvPr id="17" name="Google Shape;17;p5"/>
          <p:cNvSpPr txBox="1"/>
          <p:nvPr>
            <p:ph type="title"/>
          </p:nvPr>
        </p:nvSpPr>
        <p:spPr>
          <a:xfrm>
            <a:off x="483873" y="560367"/>
            <a:ext cx="11144412" cy="1136672"/>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8" name="Google Shape;18;p5"/>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9" name="Google Shape;19;p5"/>
          <p:cNvSpPr/>
          <p:nvPr/>
        </p:nvSpPr>
        <p:spPr>
          <a:xfrm>
            <a:off x="11747499" y="3415144"/>
            <a:ext cx="444501" cy="3442856"/>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 name="Google Shape;20;p5"/>
          <p:cNvSpPr/>
          <p:nvPr/>
        </p:nvSpPr>
        <p:spPr>
          <a:xfrm>
            <a:off x="11747499" y="1"/>
            <a:ext cx="449172" cy="34259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5"/>
          <p:cNvSpPr txBox="1"/>
          <p:nvPr>
            <p:ph idx="1" type="body"/>
          </p:nvPr>
        </p:nvSpPr>
        <p:spPr>
          <a:xfrm>
            <a:off x="491615" y="1708353"/>
            <a:ext cx="11164868" cy="442574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g9e98a019e7_0_167"/>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1">
  <p:cSld name="4a_Content slide_1">
    <p:spTree>
      <p:nvGrpSpPr>
        <p:cNvPr id="145" name="Shape 145"/>
        <p:cNvGrpSpPr/>
        <p:nvPr/>
      </p:nvGrpSpPr>
      <p:grpSpPr>
        <a:xfrm>
          <a:off x="0" y="0"/>
          <a:ext cx="0" cy="0"/>
          <a:chOff x="0" y="0"/>
          <a:chExt cx="0" cy="0"/>
        </a:xfrm>
      </p:grpSpPr>
      <p:sp>
        <p:nvSpPr>
          <p:cNvPr id="146" name="Google Shape;146;g100b90cdc4a_0_204"/>
          <p:cNvSpPr txBox="1"/>
          <p:nvPr>
            <p:ph type="title"/>
          </p:nvPr>
        </p:nvSpPr>
        <p:spPr>
          <a:xfrm>
            <a:off x="483873" y="560366"/>
            <a:ext cx="10816200" cy="9156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47" name="Google Shape;147;g100b90cdc4a_0_204"/>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48" name="Google Shape;148;g100b90cdc4a_0_204"/>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149" name="Google Shape;149;g100b90cdc4a_0_204"/>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150" name="Google Shape;150;g100b90cdc4a_0_204"/>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2">
  <p:cSld name="4a_Content slide_2">
    <p:spTree>
      <p:nvGrpSpPr>
        <p:cNvPr id="151" name="Shape 151"/>
        <p:cNvGrpSpPr/>
        <p:nvPr/>
      </p:nvGrpSpPr>
      <p:grpSpPr>
        <a:xfrm>
          <a:off x="0" y="0"/>
          <a:ext cx="0" cy="0"/>
          <a:chOff x="0" y="0"/>
          <a:chExt cx="0" cy="0"/>
        </a:xfrm>
      </p:grpSpPr>
      <p:sp>
        <p:nvSpPr>
          <p:cNvPr id="152" name="Google Shape;152;g100b90cdc4a_0_326"/>
          <p:cNvSpPr txBox="1"/>
          <p:nvPr>
            <p:ph type="title"/>
          </p:nvPr>
        </p:nvSpPr>
        <p:spPr>
          <a:xfrm>
            <a:off x="483873" y="560366"/>
            <a:ext cx="10816200" cy="9156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53" name="Google Shape;153;g100b90cdc4a_0_326"/>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54" name="Google Shape;154;g100b90cdc4a_0_326"/>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155" name="Google Shape;155;g100b90cdc4a_0_326"/>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156" name="Google Shape;156;g100b90cdc4a_0_326"/>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3">
  <p:cSld name="4a_Content slide_3">
    <p:spTree>
      <p:nvGrpSpPr>
        <p:cNvPr id="157" name="Shape 157"/>
        <p:cNvGrpSpPr/>
        <p:nvPr/>
      </p:nvGrpSpPr>
      <p:grpSpPr>
        <a:xfrm>
          <a:off x="0" y="0"/>
          <a:ext cx="0" cy="0"/>
          <a:chOff x="0" y="0"/>
          <a:chExt cx="0" cy="0"/>
        </a:xfrm>
      </p:grpSpPr>
      <p:sp>
        <p:nvSpPr>
          <p:cNvPr id="158" name="Google Shape;158;g100b90cdc4a_0_412"/>
          <p:cNvSpPr txBox="1"/>
          <p:nvPr>
            <p:ph type="title"/>
          </p:nvPr>
        </p:nvSpPr>
        <p:spPr>
          <a:xfrm>
            <a:off x="483873" y="560366"/>
            <a:ext cx="10816200" cy="9156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59" name="Google Shape;159;g100b90cdc4a_0_412"/>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60" name="Google Shape;160;g100b90cdc4a_0_412"/>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161" name="Google Shape;161;g100b90cdc4a_0_412"/>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162" name="Google Shape;162;g100b90cdc4a_0_412"/>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4">
  <p:cSld name="4a_Content slide_4">
    <p:spTree>
      <p:nvGrpSpPr>
        <p:cNvPr id="163" name="Shape 163"/>
        <p:cNvGrpSpPr/>
        <p:nvPr/>
      </p:nvGrpSpPr>
      <p:grpSpPr>
        <a:xfrm>
          <a:off x="0" y="0"/>
          <a:ext cx="0" cy="0"/>
          <a:chOff x="0" y="0"/>
          <a:chExt cx="0" cy="0"/>
        </a:xfrm>
      </p:grpSpPr>
      <p:sp>
        <p:nvSpPr>
          <p:cNvPr id="164" name="Google Shape;164;g100b90cdc4a_0_501"/>
          <p:cNvSpPr txBox="1"/>
          <p:nvPr>
            <p:ph type="title"/>
          </p:nvPr>
        </p:nvSpPr>
        <p:spPr>
          <a:xfrm>
            <a:off x="483873" y="560366"/>
            <a:ext cx="10816200" cy="9156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65" name="Google Shape;165;g100b90cdc4a_0_501"/>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66" name="Google Shape;166;g100b90cdc4a_0_501"/>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167" name="Google Shape;167;g100b90cdc4a_0_501"/>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168" name="Google Shape;168;g100b90cdc4a_0_501"/>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_Title slide">
  <p:cSld name="1a_Title slide">
    <p:spTree>
      <p:nvGrpSpPr>
        <p:cNvPr id="22" name="Shape 22"/>
        <p:cNvGrpSpPr/>
        <p:nvPr/>
      </p:nvGrpSpPr>
      <p:grpSpPr>
        <a:xfrm>
          <a:off x="0" y="0"/>
          <a:ext cx="0" cy="0"/>
          <a:chOff x="0" y="0"/>
          <a:chExt cx="0" cy="0"/>
        </a:xfrm>
      </p:grpSpPr>
      <p:sp>
        <p:nvSpPr>
          <p:cNvPr id="23" name="Google Shape;23;p6"/>
          <p:cNvSpPr/>
          <p:nvPr/>
        </p:nvSpPr>
        <p:spPr>
          <a:xfrm>
            <a:off x="11747499" y="3415144"/>
            <a:ext cx="444501" cy="3442856"/>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 name="Google Shape;24;p6"/>
          <p:cNvSpPr/>
          <p:nvPr/>
        </p:nvSpPr>
        <p:spPr>
          <a:xfrm>
            <a:off x="11747499" y="1"/>
            <a:ext cx="449172" cy="34259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 name="Google Shape;25;p6"/>
          <p:cNvPicPr preferRelativeResize="0"/>
          <p:nvPr/>
        </p:nvPicPr>
        <p:blipFill rotWithShape="1">
          <a:blip r:embed="rId2">
            <a:alphaModFix/>
          </a:blip>
          <a:srcRect b="0" l="0" r="0" t="0"/>
          <a:stretch/>
        </p:blipFill>
        <p:spPr>
          <a:xfrm>
            <a:off x="489774" y="546282"/>
            <a:ext cx="4325121" cy="1539243"/>
          </a:xfrm>
          <a:prstGeom prst="rect">
            <a:avLst/>
          </a:prstGeom>
          <a:noFill/>
          <a:ln>
            <a:noFill/>
          </a:ln>
        </p:spPr>
      </p:pic>
      <p:sp>
        <p:nvSpPr>
          <p:cNvPr id="26" name="Google Shape;26;p6"/>
          <p:cNvSpPr txBox="1"/>
          <p:nvPr>
            <p:ph type="ctrTitle"/>
          </p:nvPr>
        </p:nvSpPr>
        <p:spPr>
          <a:xfrm>
            <a:off x="939978" y="3991480"/>
            <a:ext cx="10177029" cy="1167973"/>
          </a:xfrm>
          <a:prstGeom prst="rect">
            <a:avLst/>
          </a:prstGeom>
          <a:noFill/>
          <a:ln>
            <a:noFill/>
          </a:ln>
        </p:spPr>
        <p:txBody>
          <a:bodyPr anchorCtr="0" anchor="t" bIns="45700" lIns="91425" spcFirstLastPara="1" rIns="91425" wrap="square" tIns="45700">
            <a:noAutofit/>
          </a:bodyPr>
          <a:lstStyle>
            <a:lvl1pPr lvl="0" marR="0" rtl="0" algn="l">
              <a:lnSpc>
                <a:spcPct val="102272"/>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6"/>
          <p:cNvSpPr txBox="1"/>
          <p:nvPr>
            <p:ph idx="1" type="subTitle"/>
          </p:nvPr>
        </p:nvSpPr>
        <p:spPr>
          <a:xfrm>
            <a:off x="951129" y="5228106"/>
            <a:ext cx="5563972" cy="35156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None/>
              <a:defRPr b="0" i="0" sz="2000" u="none" cap="none" strike="noStrike">
                <a:solidFill>
                  <a:schemeClr val="dk2"/>
                </a:solidFill>
                <a:latin typeface="Calibri"/>
                <a:ea typeface="Calibri"/>
                <a:cs typeface="Calibri"/>
                <a:sym typeface="Calibri"/>
              </a:defRPr>
            </a:lvl1pPr>
            <a:lvl2pPr lvl="1" marR="0" rtl="0" algn="ctr">
              <a:lnSpc>
                <a:spcPct val="90000"/>
              </a:lnSpc>
              <a:spcBef>
                <a:spcPts val="500"/>
              </a:spcBef>
              <a:spcAft>
                <a:spcPts val="0"/>
              </a:spcAft>
              <a:buClr>
                <a:srgbClr val="343434"/>
              </a:buClr>
              <a:buSzPts val="2000"/>
              <a:buFont typeface="Arial"/>
              <a:buNone/>
              <a:defRPr b="0" i="0" sz="2000" u="none" cap="none" strike="noStrike">
                <a:solidFill>
                  <a:srgbClr val="343434"/>
                </a:solidFill>
                <a:latin typeface="Calibri"/>
                <a:ea typeface="Calibri"/>
                <a:cs typeface="Calibri"/>
                <a:sym typeface="Calibri"/>
              </a:defRPr>
            </a:lvl2pPr>
            <a:lvl3pPr lvl="2" marR="0" rtl="0" algn="ctr">
              <a:lnSpc>
                <a:spcPct val="90000"/>
              </a:lnSpc>
              <a:spcBef>
                <a:spcPts val="500"/>
              </a:spcBef>
              <a:spcAft>
                <a:spcPts val="0"/>
              </a:spcAft>
              <a:buClr>
                <a:srgbClr val="343434"/>
              </a:buClr>
              <a:buSzPts val="1800"/>
              <a:buFont typeface="Arial"/>
              <a:buNone/>
              <a:defRPr b="0" i="0" sz="1800" u="none" cap="none" strike="noStrike">
                <a:solidFill>
                  <a:srgbClr val="343434"/>
                </a:solidFill>
                <a:latin typeface="Calibri"/>
                <a:ea typeface="Calibri"/>
                <a:cs typeface="Calibri"/>
                <a:sym typeface="Calibri"/>
              </a:defRPr>
            </a:lvl3pPr>
            <a:lvl4pPr lvl="3"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4pPr>
            <a:lvl5pPr lvl="4"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8" name="Google Shape;28;p6"/>
          <p:cNvSpPr txBox="1"/>
          <p:nvPr>
            <p:ph idx="2" type="body"/>
          </p:nvPr>
        </p:nvSpPr>
        <p:spPr>
          <a:xfrm>
            <a:off x="939978" y="5788552"/>
            <a:ext cx="7764847" cy="681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000"/>
              <a:buFont typeface="Arial"/>
              <a:buNone/>
              <a:defRPr b="0" i="0" sz="2000" u="none" cap="none" strike="noStrike">
                <a:solidFill>
                  <a:schemeClr val="dk2"/>
                </a:solidFill>
                <a:latin typeface="Calibri"/>
                <a:ea typeface="Calibri"/>
                <a:cs typeface="Calibri"/>
                <a:sym typeface="Calibri"/>
              </a:defRPr>
            </a:lvl1pPr>
            <a:lvl2pPr indent="-342900" lvl="1" marL="9144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2pPr>
            <a:lvl3pPr indent="-330200" lvl="2" marL="13716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6"/>
          <p:cNvSpPr/>
          <p:nvPr>
            <p:ph idx="3" type="pic"/>
          </p:nvPr>
        </p:nvSpPr>
        <p:spPr>
          <a:xfrm>
            <a:off x="6229884" y="546282"/>
            <a:ext cx="5517616" cy="3361283"/>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 name="Shape 30"/>
        <p:cNvGrpSpPr/>
        <p:nvPr/>
      </p:nvGrpSpPr>
      <p:grpSpPr>
        <a:xfrm>
          <a:off x="0" y="0"/>
          <a:ext cx="0" cy="0"/>
          <a:chOff x="0" y="0"/>
          <a:chExt cx="0" cy="0"/>
        </a:xfrm>
      </p:grpSpPr>
      <p:cxnSp>
        <p:nvCxnSpPr>
          <p:cNvPr id="31" name="Google Shape;31;g9e98a019e7_0_169"/>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32" name="Google Shape;32;g9e98a019e7_0_169"/>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33" name="Google Shape;33;g9e98a019e7_0_169"/>
          <p:cNvSpPr txBox="1"/>
          <p:nvPr>
            <p:ph idx="1" type="body"/>
          </p:nvPr>
        </p:nvSpPr>
        <p:spPr>
          <a:xfrm>
            <a:off x="437356" y="5634700"/>
            <a:ext cx="11184900" cy="524700"/>
          </a:xfrm>
          <a:prstGeom prst="rect">
            <a:avLst/>
          </a:prstGeom>
          <a:noFill/>
          <a:ln>
            <a:noFill/>
          </a:ln>
        </p:spPr>
        <p:txBody>
          <a:bodyPr anchorCtr="0" anchor="ctr" bIns="121900" lIns="121900" spcFirstLastPara="1" rIns="121900" wrap="square" tIns="121900">
            <a:noAutofit/>
          </a:bodyPr>
          <a:lstStyle>
            <a:lvl1pPr indent="-228600" lvl="0" marL="45720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stStyle>
          <a:p/>
        </p:txBody>
      </p:sp>
      <p:sp>
        <p:nvSpPr>
          <p:cNvPr id="34" name="Google Shape;34;g9e98a019e7_0_169"/>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 name="Shape 35"/>
        <p:cNvGrpSpPr/>
        <p:nvPr/>
      </p:nvGrpSpPr>
      <p:grpSpPr>
        <a:xfrm>
          <a:off x="0" y="0"/>
          <a:ext cx="0" cy="0"/>
          <a:chOff x="0" y="0"/>
          <a:chExt cx="0" cy="0"/>
        </a:xfrm>
      </p:grpSpPr>
      <p:cxnSp>
        <p:nvCxnSpPr>
          <p:cNvPr id="36" name="Google Shape;36;g953b794893_0_259"/>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37" name="Google Shape;37;g953b794893_0_259"/>
          <p:cNvCxnSpPr/>
          <p:nvPr/>
        </p:nvCxnSpPr>
        <p:spPr>
          <a:xfrm>
            <a:off x="566934" y="554200"/>
            <a:ext cx="11062500" cy="0"/>
          </a:xfrm>
          <a:prstGeom prst="straightConnector1">
            <a:avLst/>
          </a:prstGeom>
          <a:noFill/>
          <a:ln cap="flat" cmpd="sng" w="38100">
            <a:solidFill>
              <a:schemeClr val="dk2"/>
            </a:solidFill>
            <a:prstDash val="solid"/>
            <a:round/>
            <a:headEnd len="sm" w="sm" type="none"/>
            <a:tailEnd len="sm" w="sm" type="none"/>
          </a:ln>
        </p:spPr>
      </p:cxnSp>
      <p:sp>
        <p:nvSpPr>
          <p:cNvPr id="38" name="Google Shape;38;g953b794893_0_259"/>
          <p:cNvSpPr txBox="1"/>
          <p:nvPr>
            <p:ph hasCustomPrompt="1" type="title"/>
          </p:nvPr>
        </p:nvSpPr>
        <p:spPr>
          <a:xfrm>
            <a:off x="1138600" y="1739800"/>
            <a:ext cx="9914700" cy="20511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1pPr>
            <a:lvl2pPr lvl="1"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2pPr>
            <a:lvl3pPr lvl="2"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3pPr>
            <a:lvl4pPr lvl="3"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4pPr>
            <a:lvl5pPr lvl="4"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5pPr>
            <a:lvl6pPr lvl="5"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6pPr>
            <a:lvl7pPr lvl="6"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7pPr>
            <a:lvl8pPr lvl="7"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8pPr>
            <a:lvl9pPr lvl="8"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9pPr>
          </a:lstStyle>
          <a:p>
            <a:r>
              <a:t>xx%</a:t>
            </a:r>
          </a:p>
        </p:txBody>
      </p:sp>
      <p:sp>
        <p:nvSpPr>
          <p:cNvPr id="39" name="Google Shape;39;g953b794893_0_259"/>
          <p:cNvSpPr txBox="1"/>
          <p:nvPr>
            <p:ph idx="1" type="body"/>
          </p:nvPr>
        </p:nvSpPr>
        <p:spPr>
          <a:xfrm>
            <a:off x="1138600" y="3892600"/>
            <a:ext cx="9914700" cy="1428900"/>
          </a:xfrm>
          <a:prstGeom prst="rect">
            <a:avLst/>
          </a:prstGeom>
          <a:noFill/>
          <a:ln>
            <a:noFill/>
          </a:ln>
        </p:spPr>
        <p:txBody>
          <a:bodyPr anchorCtr="0" anchor="ctr" bIns="121900" lIns="121900" spcFirstLastPara="1" rIns="121900" wrap="square" tIns="121900">
            <a:noAutofit/>
          </a:bodyPr>
          <a:lstStyle>
            <a:lvl1pPr indent="-349250" lvl="0" marL="4572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1pPr>
            <a:lvl2pPr indent="-349250" lvl="1" marL="9144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indent="-349250" lvl="2" marL="13716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indent="-349250" lvl="3" marL="18288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indent="-349250" lvl="4" marL="22860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indent="-349250" lvl="5" marL="27432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indent="-349250" lvl="6" marL="32004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indent="-349250" lvl="7" marL="36576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indent="-349250" lvl="8" marL="41148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40" name="Google Shape;40;g953b794893_0_259"/>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b_Title slide">
  <p:cSld name="2b_Title slide">
    <p:spTree>
      <p:nvGrpSpPr>
        <p:cNvPr id="41" name="Shape 41"/>
        <p:cNvGrpSpPr/>
        <p:nvPr/>
      </p:nvGrpSpPr>
      <p:grpSpPr>
        <a:xfrm>
          <a:off x="0" y="0"/>
          <a:ext cx="0" cy="0"/>
          <a:chOff x="0" y="0"/>
          <a:chExt cx="0" cy="0"/>
        </a:xfrm>
      </p:grpSpPr>
      <p:sp>
        <p:nvSpPr>
          <p:cNvPr id="42" name="Google Shape;42;p4"/>
          <p:cNvSpPr/>
          <p:nvPr/>
        </p:nvSpPr>
        <p:spPr>
          <a:xfrm>
            <a:off x="7913406" y="556624"/>
            <a:ext cx="4278594" cy="411657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4"/>
          <p:cNvSpPr/>
          <p:nvPr/>
        </p:nvSpPr>
        <p:spPr>
          <a:xfrm>
            <a:off x="0" y="3415144"/>
            <a:ext cx="11887200" cy="344285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 name="Google Shape;44;p4"/>
          <p:cNvSpPr txBox="1"/>
          <p:nvPr>
            <p:ph type="ctrTitle"/>
          </p:nvPr>
        </p:nvSpPr>
        <p:spPr>
          <a:xfrm>
            <a:off x="939977" y="4119073"/>
            <a:ext cx="6417952" cy="1040380"/>
          </a:xfrm>
          <a:prstGeom prst="rect">
            <a:avLst/>
          </a:prstGeom>
          <a:noFill/>
          <a:ln>
            <a:noFill/>
          </a:ln>
        </p:spPr>
        <p:txBody>
          <a:bodyPr anchorCtr="0" anchor="t" bIns="45700" lIns="91425" spcFirstLastPara="1" rIns="91425" wrap="square" tIns="45700">
            <a:noAutofit/>
          </a:bodyPr>
          <a:lstStyle>
            <a:lvl1pPr lvl="0" marR="0" rtl="0" algn="l">
              <a:lnSpc>
                <a:spcPct val="102272"/>
              </a:lnSpc>
              <a:spcBef>
                <a:spcPts val="0"/>
              </a:spcBef>
              <a:spcAft>
                <a:spcPts val="0"/>
              </a:spcAft>
              <a:buClr>
                <a:schemeClr val="lt2"/>
              </a:buClr>
              <a:buSzPts val="4400"/>
              <a:buFont typeface="Calibri"/>
              <a:buNone/>
              <a:defRPr b="1" i="0" sz="4400" u="none" cap="none" strike="noStrike">
                <a:solidFill>
                  <a:schemeClr val="l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4"/>
          <p:cNvSpPr txBox="1"/>
          <p:nvPr>
            <p:ph idx="1" type="subTitle"/>
          </p:nvPr>
        </p:nvSpPr>
        <p:spPr>
          <a:xfrm>
            <a:off x="951128" y="5228106"/>
            <a:ext cx="6405115" cy="35156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2"/>
              </a:buClr>
              <a:buSzPts val="2000"/>
              <a:buFont typeface="Arial"/>
              <a:buNone/>
              <a:defRPr b="0" i="0" sz="2000" u="none" cap="none" strike="noStrike">
                <a:solidFill>
                  <a:schemeClr val="lt2"/>
                </a:solidFill>
                <a:latin typeface="Calibri"/>
                <a:ea typeface="Calibri"/>
                <a:cs typeface="Calibri"/>
                <a:sym typeface="Calibri"/>
              </a:defRPr>
            </a:lvl1pPr>
            <a:lvl2pPr lvl="1" marR="0" rtl="0" algn="ctr">
              <a:lnSpc>
                <a:spcPct val="90000"/>
              </a:lnSpc>
              <a:spcBef>
                <a:spcPts val="500"/>
              </a:spcBef>
              <a:spcAft>
                <a:spcPts val="0"/>
              </a:spcAft>
              <a:buClr>
                <a:srgbClr val="343434"/>
              </a:buClr>
              <a:buSzPts val="2000"/>
              <a:buFont typeface="Arial"/>
              <a:buNone/>
              <a:defRPr b="0" i="0" sz="2000" u="none" cap="none" strike="noStrike">
                <a:solidFill>
                  <a:srgbClr val="343434"/>
                </a:solidFill>
                <a:latin typeface="Calibri"/>
                <a:ea typeface="Calibri"/>
                <a:cs typeface="Calibri"/>
                <a:sym typeface="Calibri"/>
              </a:defRPr>
            </a:lvl2pPr>
            <a:lvl3pPr lvl="2" marR="0" rtl="0" algn="ctr">
              <a:lnSpc>
                <a:spcPct val="90000"/>
              </a:lnSpc>
              <a:spcBef>
                <a:spcPts val="500"/>
              </a:spcBef>
              <a:spcAft>
                <a:spcPts val="0"/>
              </a:spcAft>
              <a:buClr>
                <a:srgbClr val="343434"/>
              </a:buClr>
              <a:buSzPts val="1800"/>
              <a:buFont typeface="Arial"/>
              <a:buNone/>
              <a:defRPr b="0" i="0" sz="1800" u="none" cap="none" strike="noStrike">
                <a:solidFill>
                  <a:srgbClr val="343434"/>
                </a:solidFill>
                <a:latin typeface="Calibri"/>
                <a:ea typeface="Calibri"/>
                <a:cs typeface="Calibri"/>
                <a:sym typeface="Calibri"/>
              </a:defRPr>
            </a:lvl3pPr>
            <a:lvl4pPr lvl="3"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4pPr>
            <a:lvl5pPr lvl="4"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46" name="Google Shape;46;p4"/>
          <p:cNvSpPr txBox="1"/>
          <p:nvPr>
            <p:ph idx="2" type="body"/>
          </p:nvPr>
        </p:nvSpPr>
        <p:spPr>
          <a:xfrm>
            <a:off x="939979" y="5788552"/>
            <a:ext cx="6417952" cy="60241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2000"/>
              <a:buFont typeface="Arial"/>
              <a:buNone/>
              <a:defRPr b="0" i="0" sz="2000" u="none" cap="none" strike="noStrike">
                <a:solidFill>
                  <a:schemeClr val="lt2"/>
                </a:solidFill>
                <a:latin typeface="Calibri"/>
                <a:ea typeface="Calibri"/>
                <a:cs typeface="Calibri"/>
                <a:sym typeface="Calibri"/>
              </a:defRPr>
            </a:lvl1pPr>
            <a:lvl2pPr indent="-342900" lvl="1" marL="9144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2pPr>
            <a:lvl3pPr indent="-330200" lvl="2" marL="13716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7" name="Google Shape;47;p4"/>
          <p:cNvPicPr preferRelativeResize="0"/>
          <p:nvPr/>
        </p:nvPicPr>
        <p:blipFill rotWithShape="1">
          <a:blip r:embed="rId2">
            <a:alphaModFix/>
          </a:blip>
          <a:srcRect b="0" l="0" r="0" t="0"/>
          <a:stretch/>
        </p:blipFill>
        <p:spPr>
          <a:xfrm>
            <a:off x="489774" y="546282"/>
            <a:ext cx="4325121" cy="1539243"/>
          </a:xfrm>
          <a:prstGeom prst="rect">
            <a:avLst/>
          </a:prstGeom>
          <a:noFill/>
          <a:ln>
            <a:noFill/>
          </a:ln>
        </p:spPr>
      </p:pic>
      <p:sp>
        <p:nvSpPr>
          <p:cNvPr id="48" name="Google Shape;48;p4"/>
          <p:cNvSpPr/>
          <p:nvPr>
            <p:ph idx="3" type="pic"/>
          </p:nvPr>
        </p:nvSpPr>
        <p:spPr>
          <a:xfrm>
            <a:off x="7397551" y="847142"/>
            <a:ext cx="4153375" cy="5543827"/>
          </a:xfrm>
          <a:prstGeom prst="rect">
            <a:avLst/>
          </a:prstGeom>
          <a:solidFill>
            <a:schemeClr val="l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b_Title slide">
  <p:cSld name="1b_Title slide">
    <p:spTree>
      <p:nvGrpSpPr>
        <p:cNvPr id="49" name="Shape 49"/>
        <p:cNvGrpSpPr/>
        <p:nvPr/>
      </p:nvGrpSpPr>
      <p:grpSpPr>
        <a:xfrm>
          <a:off x="0" y="0"/>
          <a:ext cx="0" cy="0"/>
          <a:chOff x="0" y="0"/>
          <a:chExt cx="0" cy="0"/>
        </a:xfrm>
      </p:grpSpPr>
      <p:sp>
        <p:nvSpPr>
          <p:cNvPr id="50" name="Google Shape;50;p7"/>
          <p:cNvSpPr/>
          <p:nvPr/>
        </p:nvSpPr>
        <p:spPr>
          <a:xfrm>
            <a:off x="11747499" y="3415144"/>
            <a:ext cx="444501" cy="3442856"/>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 name="Google Shape;51;p7"/>
          <p:cNvSpPr/>
          <p:nvPr/>
        </p:nvSpPr>
        <p:spPr>
          <a:xfrm>
            <a:off x="11747499" y="1"/>
            <a:ext cx="449172" cy="34259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2" name="Google Shape;52;p7"/>
          <p:cNvPicPr preferRelativeResize="0"/>
          <p:nvPr/>
        </p:nvPicPr>
        <p:blipFill rotWithShape="1">
          <a:blip r:embed="rId2">
            <a:alphaModFix/>
          </a:blip>
          <a:srcRect b="0" l="0" r="0" t="0"/>
          <a:stretch/>
        </p:blipFill>
        <p:spPr>
          <a:xfrm>
            <a:off x="489774" y="546282"/>
            <a:ext cx="4325121" cy="1539243"/>
          </a:xfrm>
          <a:prstGeom prst="rect">
            <a:avLst/>
          </a:prstGeom>
          <a:noFill/>
          <a:ln>
            <a:noFill/>
          </a:ln>
        </p:spPr>
      </p:pic>
      <p:sp>
        <p:nvSpPr>
          <p:cNvPr id="53" name="Google Shape;53;p7"/>
          <p:cNvSpPr txBox="1"/>
          <p:nvPr>
            <p:ph type="ctrTitle"/>
          </p:nvPr>
        </p:nvSpPr>
        <p:spPr>
          <a:xfrm>
            <a:off x="939977" y="3991480"/>
            <a:ext cx="5575123" cy="1167973"/>
          </a:xfrm>
          <a:prstGeom prst="rect">
            <a:avLst/>
          </a:prstGeom>
          <a:noFill/>
          <a:ln>
            <a:noFill/>
          </a:ln>
        </p:spPr>
        <p:txBody>
          <a:bodyPr anchorCtr="0" anchor="t" bIns="45700" lIns="91425" spcFirstLastPara="1" rIns="91425" wrap="square" tIns="45700">
            <a:noAutofit/>
          </a:bodyPr>
          <a:lstStyle>
            <a:lvl1pPr lvl="0" marR="0" rtl="0" algn="l">
              <a:lnSpc>
                <a:spcPct val="102272"/>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4" name="Google Shape;54;p7"/>
          <p:cNvSpPr txBox="1"/>
          <p:nvPr>
            <p:ph idx="1" type="subTitle"/>
          </p:nvPr>
        </p:nvSpPr>
        <p:spPr>
          <a:xfrm>
            <a:off x="951129" y="5228106"/>
            <a:ext cx="5563972" cy="35156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None/>
              <a:defRPr b="0" i="0" sz="2000" u="none" cap="none" strike="noStrike">
                <a:solidFill>
                  <a:schemeClr val="dk2"/>
                </a:solidFill>
                <a:latin typeface="Calibri"/>
                <a:ea typeface="Calibri"/>
                <a:cs typeface="Calibri"/>
                <a:sym typeface="Calibri"/>
              </a:defRPr>
            </a:lvl1pPr>
            <a:lvl2pPr lvl="1" marR="0" rtl="0" algn="ctr">
              <a:lnSpc>
                <a:spcPct val="90000"/>
              </a:lnSpc>
              <a:spcBef>
                <a:spcPts val="500"/>
              </a:spcBef>
              <a:spcAft>
                <a:spcPts val="0"/>
              </a:spcAft>
              <a:buClr>
                <a:srgbClr val="343434"/>
              </a:buClr>
              <a:buSzPts val="2000"/>
              <a:buFont typeface="Arial"/>
              <a:buNone/>
              <a:defRPr b="0" i="0" sz="2000" u="none" cap="none" strike="noStrike">
                <a:solidFill>
                  <a:srgbClr val="343434"/>
                </a:solidFill>
                <a:latin typeface="Calibri"/>
                <a:ea typeface="Calibri"/>
                <a:cs typeface="Calibri"/>
                <a:sym typeface="Calibri"/>
              </a:defRPr>
            </a:lvl2pPr>
            <a:lvl3pPr lvl="2" marR="0" rtl="0" algn="ctr">
              <a:lnSpc>
                <a:spcPct val="90000"/>
              </a:lnSpc>
              <a:spcBef>
                <a:spcPts val="500"/>
              </a:spcBef>
              <a:spcAft>
                <a:spcPts val="0"/>
              </a:spcAft>
              <a:buClr>
                <a:srgbClr val="343434"/>
              </a:buClr>
              <a:buSzPts val="1800"/>
              <a:buFont typeface="Arial"/>
              <a:buNone/>
              <a:defRPr b="0" i="0" sz="1800" u="none" cap="none" strike="noStrike">
                <a:solidFill>
                  <a:srgbClr val="343434"/>
                </a:solidFill>
                <a:latin typeface="Calibri"/>
                <a:ea typeface="Calibri"/>
                <a:cs typeface="Calibri"/>
                <a:sym typeface="Calibri"/>
              </a:defRPr>
            </a:lvl3pPr>
            <a:lvl4pPr lvl="3"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4pPr>
            <a:lvl5pPr lvl="4"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5" name="Google Shape;55;p7"/>
          <p:cNvSpPr txBox="1"/>
          <p:nvPr>
            <p:ph idx="2" type="body"/>
          </p:nvPr>
        </p:nvSpPr>
        <p:spPr>
          <a:xfrm>
            <a:off x="939979" y="5788552"/>
            <a:ext cx="5575123" cy="681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000"/>
              <a:buFont typeface="Arial"/>
              <a:buNone/>
              <a:defRPr b="0" i="0" sz="2000" u="none" cap="none" strike="noStrike">
                <a:solidFill>
                  <a:schemeClr val="dk2"/>
                </a:solidFill>
                <a:latin typeface="Calibri"/>
                <a:ea typeface="Calibri"/>
                <a:cs typeface="Calibri"/>
                <a:sym typeface="Calibri"/>
              </a:defRPr>
            </a:lvl1pPr>
            <a:lvl2pPr indent="-342900" lvl="1" marL="9144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2pPr>
            <a:lvl3pPr indent="-330200" lvl="2" marL="13716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7"/>
          <p:cNvSpPr/>
          <p:nvPr>
            <p:ph idx="3" type="pic"/>
          </p:nvPr>
        </p:nvSpPr>
        <p:spPr>
          <a:xfrm>
            <a:off x="6515100" y="546100"/>
            <a:ext cx="5223854" cy="5495777"/>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_Title slide">
  <p:cSld name="1c_Title slide">
    <p:spTree>
      <p:nvGrpSpPr>
        <p:cNvPr id="57" name="Shape 57"/>
        <p:cNvGrpSpPr/>
        <p:nvPr/>
      </p:nvGrpSpPr>
      <p:grpSpPr>
        <a:xfrm>
          <a:off x="0" y="0"/>
          <a:ext cx="0" cy="0"/>
          <a:chOff x="0" y="0"/>
          <a:chExt cx="0" cy="0"/>
        </a:xfrm>
      </p:grpSpPr>
      <p:sp>
        <p:nvSpPr>
          <p:cNvPr id="58" name="Google Shape;58;p8"/>
          <p:cNvSpPr/>
          <p:nvPr/>
        </p:nvSpPr>
        <p:spPr>
          <a:xfrm>
            <a:off x="11747499" y="3415144"/>
            <a:ext cx="444501" cy="3442856"/>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 name="Google Shape;59;p8"/>
          <p:cNvSpPr/>
          <p:nvPr/>
        </p:nvSpPr>
        <p:spPr>
          <a:xfrm>
            <a:off x="11747499" y="1"/>
            <a:ext cx="449172" cy="342597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0" name="Google Shape;60;p8"/>
          <p:cNvPicPr preferRelativeResize="0"/>
          <p:nvPr/>
        </p:nvPicPr>
        <p:blipFill rotWithShape="1">
          <a:blip r:embed="rId2">
            <a:alphaModFix/>
          </a:blip>
          <a:srcRect b="0" l="0" r="0" t="0"/>
          <a:stretch/>
        </p:blipFill>
        <p:spPr>
          <a:xfrm>
            <a:off x="489774" y="546282"/>
            <a:ext cx="4325121" cy="1539243"/>
          </a:xfrm>
          <a:prstGeom prst="rect">
            <a:avLst/>
          </a:prstGeom>
          <a:noFill/>
          <a:ln>
            <a:noFill/>
          </a:ln>
        </p:spPr>
      </p:pic>
      <p:sp>
        <p:nvSpPr>
          <p:cNvPr id="61" name="Google Shape;61;p8"/>
          <p:cNvSpPr txBox="1"/>
          <p:nvPr>
            <p:ph type="ctrTitle"/>
          </p:nvPr>
        </p:nvSpPr>
        <p:spPr>
          <a:xfrm>
            <a:off x="939977" y="3991480"/>
            <a:ext cx="5575123" cy="1167973"/>
          </a:xfrm>
          <a:prstGeom prst="rect">
            <a:avLst/>
          </a:prstGeom>
          <a:noFill/>
          <a:ln>
            <a:noFill/>
          </a:ln>
        </p:spPr>
        <p:txBody>
          <a:bodyPr anchorCtr="0" anchor="t" bIns="45700" lIns="91425" spcFirstLastPara="1" rIns="91425" wrap="square" tIns="45700">
            <a:noAutofit/>
          </a:bodyPr>
          <a:lstStyle>
            <a:lvl1pPr lvl="0" marR="0" rtl="0" algn="l">
              <a:lnSpc>
                <a:spcPct val="102272"/>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 name="Google Shape;62;p8"/>
          <p:cNvSpPr txBox="1"/>
          <p:nvPr>
            <p:ph idx="1" type="subTitle"/>
          </p:nvPr>
        </p:nvSpPr>
        <p:spPr>
          <a:xfrm>
            <a:off x="951129" y="5228106"/>
            <a:ext cx="5563972" cy="35156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None/>
              <a:defRPr b="0" i="0" sz="2000" u="none" cap="none" strike="noStrike">
                <a:solidFill>
                  <a:schemeClr val="dk2"/>
                </a:solidFill>
                <a:latin typeface="Calibri"/>
                <a:ea typeface="Calibri"/>
                <a:cs typeface="Calibri"/>
                <a:sym typeface="Calibri"/>
              </a:defRPr>
            </a:lvl1pPr>
            <a:lvl2pPr lvl="1" marR="0" rtl="0" algn="ctr">
              <a:lnSpc>
                <a:spcPct val="90000"/>
              </a:lnSpc>
              <a:spcBef>
                <a:spcPts val="500"/>
              </a:spcBef>
              <a:spcAft>
                <a:spcPts val="0"/>
              </a:spcAft>
              <a:buClr>
                <a:srgbClr val="343434"/>
              </a:buClr>
              <a:buSzPts val="2000"/>
              <a:buFont typeface="Arial"/>
              <a:buNone/>
              <a:defRPr b="0" i="0" sz="2000" u="none" cap="none" strike="noStrike">
                <a:solidFill>
                  <a:srgbClr val="343434"/>
                </a:solidFill>
                <a:latin typeface="Calibri"/>
                <a:ea typeface="Calibri"/>
                <a:cs typeface="Calibri"/>
                <a:sym typeface="Calibri"/>
              </a:defRPr>
            </a:lvl2pPr>
            <a:lvl3pPr lvl="2" marR="0" rtl="0" algn="ctr">
              <a:lnSpc>
                <a:spcPct val="90000"/>
              </a:lnSpc>
              <a:spcBef>
                <a:spcPts val="500"/>
              </a:spcBef>
              <a:spcAft>
                <a:spcPts val="0"/>
              </a:spcAft>
              <a:buClr>
                <a:srgbClr val="343434"/>
              </a:buClr>
              <a:buSzPts val="1800"/>
              <a:buFont typeface="Arial"/>
              <a:buNone/>
              <a:defRPr b="0" i="0" sz="1800" u="none" cap="none" strike="noStrike">
                <a:solidFill>
                  <a:srgbClr val="343434"/>
                </a:solidFill>
                <a:latin typeface="Calibri"/>
                <a:ea typeface="Calibri"/>
                <a:cs typeface="Calibri"/>
                <a:sym typeface="Calibri"/>
              </a:defRPr>
            </a:lvl3pPr>
            <a:lvl4pPr lvl="3"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4pPr>
            <a:lvl5pPr lvl="4"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63" name="Google Shape;63;p8"/>
          <p:cNvSpPr txBox="1"/>
          <p:nvPr>
            <p:ph idx="2" type="body"/>
          </p:nvPr>
        </p:nvSpPr>
        <p:spPr>
          <a:xfrm>
            <a:off x="939979" y="5788552"/>
            <a:ext cx="5575123" cy="681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000"/>
              <a:buFont typeface="Arial"/>
              <a:buNone/>
              <a:defRPr b="0" i="0" sz="2000" u="none" cap="none" strike="noStrike">
                <a:solidFill>
                  <a:schemeClr val="dk2"/>
                </a:solidFill>
                <a:latin typeface="Calibri"/>
                <a:ea typeface="Calibri"/>
                <a:cs typeface="Calibri"/>
                <a:sym typeface="Calibri"/>
              </a:defRPr>
            </a:lvl1pPr>
            <a:lvl2pPr indent="-342900" lvl="1" marL="9144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2pPr>
            <a:lvl3pPr indent="-330200" lvl="2" marL="13716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8"/>
          <p:cNvSpPr/>
          <p:nvPr>
            <p:ph idx="3" type="pic"/>
          </p:nvPr>
        </p:nvSpPr>
        <p:spPr>
          <a:xfrm>
            <a:off x="6358071" y="566738"/>
            <a:ext cx="5389429" cy="2714847"/>
          </a:xfrm>
          <a:prstGeom prst="rect">
            <a:avLst/>
          </a:prstGeom>
          <a:noFill/>
          <a:ln>
            <a:noFill/>
          </a:ln>
        </p:spPr>
      </p:sp>
      <p:sp>
        <p:nvSpPr>
          <p:cNvPr id="65" name="Google Shape;65;p8"/>
          <p:cNvSpPr/>
          <p:nvPr>
            <p:ph idx="4" type="pic"/>
          </p:nvPr>
        </p:nvSpPr>
        <p:spPr>
          <a:xfrm>
            <a:off x="6648628" y="2931207"/>
            <a:ext cx="5548043" cy="3544759"/>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_Title slide">
  <p:cSld name="2a_Title slide">
    <p:spTree>
      <p:nvGrpSpPr>
        <p:cNvPr id="66" name="Shape 66"/>
        <p:cNvGrpSpPr/>
        <p:nvPr/>
      </p:nvGrpSpPr>
      <p:grpSpPr>
        <a:xfrm>
          <a:off x="0" y="0"/>
          <a:ext cx="0" cy="0"/>
          <a:chOff x="0" y="0"/>
          <a:chExt cx="0" cy="0"/>
        </a:xfrm>
      </p:grpSpPr>
      <p:sp>
        <p:nvSpPr>
          <p:cNvPr id="67" name="Google Shape;67;p9"/>
          <p:cNvSpPr/>
          <p:nvPr/>
        </p:nvSpPr>
        <p:spPr>
          <a:xfrm>
            <a:off x="7913406" y="556624"/>
            <a:ext cx="4278594" cy="411657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 name="Google Shape;68;p9"/>
          <p:cNvSpPr/>
          <p:nvPr/>
        </p:nvSpPr>
        <p:spPr>
          <a:xfrm>
            <a:off x="0" y="3415144"/>
            <a:ext cx="11904293" cy="344285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9"/>
          <p:cNvSpPr txBox="1"/>
          <p:nvPr>
            <p:ph type="ctrTitle"/>
          </p:nvPr>
        </p:nvSpPr>
        <p:spPr>
          <a:xfrm>
            <a:off x="939978" y="4127618"/>
            <a:ext cx="10177029" cy="1031835"/>
          </a:xfrm>
          <a:prstGeom prst="rect">
            <a:avLst/>
          </a:prstGeom>
          <a:noFill/>
          <a:ln>
            <a:noFill/>
          </a:ln>
        </p:spPr>
        <p:txBody>
          <a:bodyPr anchorCtr="0" anchor="t" bIns="45700" lIns="91425" spcFirstLastPara="1" rIns="91425" wrap="square" tIns="45700">
            <a:noAutofit/>
          </a:bodyPr>
          <a:lstStyle>
            <a:lvl1pPr lvl="0" marR="0" rtl="0" algn="l">
              <a:lnSpc>
                <a:spcPct val="102272"/>
              </a:lnSpc>
              <a:spcBef>
                <a:spcPts val="0"/>
              </a:spcBef>
              <a:spcAft>
                <a:spcPts val="0"/>
              </a:spcAft>
              <a:buClr>
                <a:schemeClr val="lt2"/>
              </a:buClr>
              <a:buSzPts val="4400"/>
              <a:buFont typeface="Calibri"/>
              <a:buNone/>
              <a:defRPr b="1" i="0" sz="4400" u="none" cap="none" strike="noStrike">
                <a:solidFill>
                  <a:schemeClr val="l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 name="Google Shape;70;p9"/>
          <p:cNvSpPr txBox="1"/>
          <p:nvPr>
            <p:ph idx="1" type="subTitle"/>
          </p:nvPr>
        </p:nvSpPr>
        <p:spPr>
          <a:xfrm>
            <a:off x="951129" y="5228106"/>
            <a:ext cx="5563972" cy="35156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2"/>
              </a:buClr>
              <a:buSzPts val="2000"/>
              <a:buFont typeface="Arial"/>
              <a:buNone/>
              <a:defRPr b="0" i="0" sz="2000" u="none" cap="none" strike="noStrike">
                <a:solidFill>
                  <a:schemeClr val="lt2"/>
                </a:solidFill>
                <a:latin typeface="Calibri"/>
                <a:ea typeface="Calibri"/>
                <a:cs typeface="Calibri"/>
                <a:sym typeface="Calibri"/>
              </a:defRPr>
            </a:lvl1pPr>
            <a:lvl2pPr lvl="1" marR="0" rtl="0" algn="ctr">
              <a:lnSpc>
                <a:spcPct val="90000"/>
              </a:lnSpc>
              <a:spcBef>
                <a:spcPts val="500"/>
              </a:spcBef>
              <a:spcAft>
                <a:spcPts val="0"/>
              </a:spcAft>
              <a:buClr>
                <a:srgbClr val="343434"/>
              </a:buClr>
              <a:buSzPts val="2000"/>
              <a:buFont typeface="Arial"/>
              <a:buNone/>
              <a:defRPr b="0" i="0" sz="2000" u="none" cap="none" strike="noStrike">
                <a:solidFill>
                  <a:srgbClr val="343434"/>
                </a:solidFill>
                <a:latin typeface="Calibri"/>
                <a:ea typeface="Calibri"/>
                <a:cs typeface="Calibri"/>
                <a:sym typeface="Calibri"/>
              </a:defRPr>
            </a:lvl2pPr>
            <a:lvl3pPr lvl="2" marR="0" rtl="0" algn="ctr">
              <a:lnSpc>
                <a:spcPct val="90000"/>
              </a:lnSpc>
              <a:spcBef>
                <a:spcPts val="500"/>
              </a:spcBef>
              <a:spcAft>
                <a:spcPts val="0"/>
              </a:spcAft>
              <a:buClr>
                <a:srgbClr val="343434"/>
              </a:buClr>
              <a:buSzPts val="1800"/>
              <a:buFont typeface="Arial"/>
              <a:buNone/>
              <a:defRPr b="0" i="0" sz="1800" u="none" cap="none" strike="noStrike">
                <a:solidFill>
                  <a:srgbClr val="343434"/>
                </a:solidFill>
                <a:latin typeface="Calibri"/>
                <a:ea typeface="Calibri"/>
                <a:cs typeface="Calibri"/>
                <a:sym typeface="Calibri"/>
              </a:defRPr>
            </a:lvl3pPr>
            <a:lvl4pPr lvl="3"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4pPr>
            <a:lvl5pPr lvl="4"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71" name="Google Shape;71;p9"/>
          <p:cNvSpPr txBox="1"/>
          <p:nvPr>
            <p:ph idx="2" type="body"/>
          </p:nvPr>
        </p:nvSpPr>
        <p:spPr>
          <a:xfrm>
            <a:off x="939978" y="5788552"/>
            <a:ext cx="5575123" cy="681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2000"/>
              <a:buFont typeface="Arial"/>
              <a:buNone/>
              <a:defRPr b="0" i="0" sz="2000" u="none" cap="none" strike="noStrike">
                <a:solidFill>
                  <a:schemeClr val="lt2"/>
                </a:solidFill>
                <a:latin typeface="Calibri"/>
                <a:ea typeface="Calibri"/>
                <a:cs typeface="Calibri"/>
                <a:sym typeface="Calibri"/>
              </a:defRPr>
            </a:lvl1pPr>
            <a:lvl2pPr indent="-342900" lvl="1" marL="9144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2pPr>
            <a:lvl3pPr indent="-330200" lvl="2" marL="13716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72" name="Google Shape;72;p9"/>
          <p:cNvPicPr preferRelativeResize="0"/>
          <p:nvPr/>
        </p:nvPicPr>
        <p:blipFill rotWithShape="1">
          <a:blip r:embed="rId2">
            <a:alphaModFix/>
          </a:blip>
          <a:srcRect b="0" l="0" r="0" t="0"/>
          <a:stretch/>
        </p:blipFill>
        <p:spPr>
          <a:xfrm>
            <a:off x="489774" y="546282"/>
            <a:ext cx="4325121" cy="1539243"/>
          </a:xfrm>
          <a:prstGeom prst="rect">
            <a:avLst/>
          </a:prstGeom>
          <a:noFill/>
          <a:ln>
            <a:noFill/>
          </a:ln>
        </p:spPr>
      </p:pic>
      <p:sp>
        <p:nvSpPr>
          <p:cNvPr id="73" name="Google Shape;73;p9"/>
          <p:cNvSpPr/>
          <p:nvPr>
            <p:ph idx="3" type="pic"/>
          </p:nvPr>
        </p:nvSpPr>
        <p:spPr>
          <a:xfrm>
            <a:off x="7397551" y="847142"/>
            <a:ext cx="4153375" cy="3163857"/>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hyperlink" Target="https://devopedia.org/images/article/75/4833.1523705164.jp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hyperlink" Target="https://www.wallstreetmojo.com/wp-content/uploads/2019/04/Line-Chart-Examples.p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hyperlink" Target="https://www.excel-easy.com/smi/examples/area-chart.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hyperlink" Target="https://www.open.edu/openlearn/ocw/pluginfile.php/1361832/mod_oucontent/oucontent/69747/99744364/1f21249b/wk8_fig19.tif.jpg" TargetMode="External"/><Relationship Id="rId5" Type="http://schemas.openxmlformats.org/officeDocument/2006/relationships/image" Target="../media/image33.png"/><Relationship Id="rId6" Type="http://schemas.openxmlformats.org/officeDocument/2006/relationships/hyperlink" Target="https://images.twinkl.co.uk/tw1n/image/private/t_630/u/ux/barchart_ver_1.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hyperlink" Target="https://exceljet.net/sites/default/files/styles/original_with_watermark/public/images/charttypes/histogram%20chart.png?itok=eTsApibZ"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hyperlink" Target="https://www.mathworks.com/help/examples/stats/win64/CreateScatterPlotsUsingGroupedDataExample_01.png" TargetMode="External"/><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hyperlink" Target="https://d2mvzyuse3lwjc.cloudfront.net/doc/en/UserGuide/images/2D_B_and_W_Pie_Chart/2D_B_W_Pie_Chart_1.png?v=8313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hyperlink" Target="https://online.visual-paradigm.com/repository/images/5bc54470-b71d-4ed6-8586-4063b4ebfeb8.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jpg"/><Relationship Id="rId4" Type="http://schemas.openxmlformats.org/officeDocument/2006/relationships/image" Target="../media/image15.jpg"/><Relationship Id="rId5"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hyperlink" Target="https://www.codeconquest.com/blog/chart-junk-how-to-avoid-it/#:~:text=Examples%20of%20Chart%20junk%20might,labels%2C%20borders%2C%20and%20shadow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extremepresentation.com/" TargetMode="Externa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2.png"/><Relationship Id="rId4" Type="http://schemas.openxmlformats.org/officeDocument/2006/relationships/hyperlink" Target="https://visage.co/wp-content/uploads/2015/01/Screen-Shot-2015-01-21-at-4.46.09-PM.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hyperlink" Target="https://about.infogr.am/wp-content/uploads/2018/08/dothisnotthat-bar-chart-1-1-1024x486.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hyperlink" Target="https://miro.medium.com/max/2560/1*9QE_yL3boSLqopJkSBfL5A.p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hyperlink" Target="https://search.ebscohost.com/login.aspx?direct=true&amp;db=cat01619a&amp;AN=up.1279838&amp;site=eds-liv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about:blank" TargetMode="External"/><Relationship Id="rId4"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hyperlink" Target="https://www.edsys.in/tech-skills-in-demand/tech-skill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00b90cdc4a_0_0"/>
          <p:cNvSpPr txBox="1"/>
          <p:nvPr>
            <p:ph type="title"/>
          </p:nvPr>
        </p:nvSpPr>
        <p:spPr>
          <a:xfrm>
            <a:off x="415600" y="1665502"/>
            <a:ext cx="10332300" cy="14955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lt2"/>
              </a:buClr>
              <a:buSzPts val="4400"/>
              <a:buFont typeface="Calibri"/>
              <a:buNone/>
            </a:pPr>
            <a:r>
              <a:rPr lang="en-GB" sz="5400"/>
              <a:t>Applied Machine Learning and Data Mining</a:t>
            </a:r>
            <a:endParaRPr sz="5400"/>
          </a:p>
        </p:txBody>
      </p:sp>
      <p:sp>
        <p:nvSpPr>
          <p:cNvPr id="174" name="Google Shape;174;g100b90cdc4a_0_0"/>
          <p:cNvSpPr txBox="1"/>
          <p:nvPr>
            <p:ph idx="1" type="body"/>
          </p:nvPr>
        </p:nvSpPr>
        <p:spPr>
          <a:xfrm>
            <a:off x="501717" y="4545228"/>
            <a:ext cx="2760900" cy="516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2"/>
              </a:buClr>
              <a:buSzPts val="2000"/>
              <a:buNone/>
            </a:pPr>
            <a:r>
              <a:rPr lang="en-GB" sz="2100">
                <a:solidFill>
                  <a:srgbClr val="000000"/>
                </a:solidFill>
              </a:rPr>
              <a:t>Dr. Alaa Mohasseb</a:t>
            </a:r>
            <a:endParaRPr sz="2100">
              <a:solidFill>
                <a:srgbClr val="000000"/>
              </a:solidFill>
            </a:endParaRPr>
          </a:p>
          <a:p>
            <a:pPr indent="0" lvl="0" marL="0" rtl="0" algn="l">
              <a:lnSpc>
                <a:spcPct val="90000"/>
              </a:lnSpc>
              <a:spcBef>
                <a:spcPts val="1000"/>
              </a:spcBef>
              <a:spcAft>
                <a:spcPts val="0"/>
              </a:spcAft>
              <a:buClr>
                <a:schemeClr val="lt2"/>
              </a:buClr>
              <a:buSzPts val="2000"/>
              <a:buNone/>
            </a:pPr>
            <a:r>
              <a:t/>
            </a:r>
            <a:endParaRPr sz="2100">
              <a:solidFill>
                <a:srgbClr val="000000"/>
              </a:solidFill>
            </a:endParaRPr>
          </a:p>
        </p:txBody>
      </p:sp>
      <p:sp>
        <p:nvSpPr>
          <p:cNvPr id="175" name="Google Shape;175;g100b90cdc4a_0_0"/>
          <p:cNvSpPr txBox="1"/>
          <p:nvPr>
            <p:ph idx="1" type="subTitle"/>
          </p:nvPr>
        </p:nvSpPr>
        <p:spPr>
          <a:xfrm>
            <a:off x="415600" y="3778829"/>
            <a:ext cx="8636400" cy="516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343434"/>
              </a:buClr>
              <a:buSzPts val="2000"/>
              <a:buFont typeface="Arial"/>
              <a:buNone/>
            </a:pPr>
            <a:r>
              <a:rPr b="1" i="0" lang="en-GB" sz="2500" u="none" cap="none" strike="noStrike">
                <a:solidFill>
                  <a:srgbClr val="000000"/>
                </a:solidFill>
                <a:latin typeface="Calibri"/>
                <a:ea typeface="Calibri"/>
                <a:cs typeface="Calibri"/>
                <a:sym typeface="Calibri"/>
              </a:rPr>
              <a:t>Week </a:t>
            </a:r>
            <a:r>
              <a:rPr b="1" i="0" lang="en-GB" sz="2500" u="none" cap="none" strike="noStrike">
                <a:solidFill>
                  <a:srgbClr val="343434"/>
                </a:solidFill>
                <a:latin typeface="Calibri"/>
                <a:ea typeface="Calibri"/>
                <a:cs typeface="Calibri"/>
                <a:sym typeface="Calibri"/>
              </a:rPr>
              <a:t>7</a:t>
            </a:r>
            <a:r>
              <a:rPr b="1" i="0" lang="en-GB" sz="2500" u="none" cap="none" strike="noStrike">
                <a:solidFill>
                  <a:srgbClr val="000000"/>
                </a:solidFill>
                <a:latin typeface="Calibri"/>
                <a:ea typeface="Calibri"/>
                <a:cs typeface="Calibri"/>
                <a:sym typeface="Calibri"/>
              </a:rPr>
              <a:t>:</a:t>
            </a:r>
            <a:r>
              <a:rPr b="0" i="0" lang="en-GB" sz="2500" u="none" cap="none" strike="noStrike">
                <a:solidFill>
                  <a:srgbClr val="000000"/>
                </a:solidFill>
                <a:latin typeface="Calibri"/>
                <a:ea typeface="Calibri"/>
                <a:cs typeface="Calibri"/>
                <a:sym typeface="Calibri"/>
              </a:rPr>
              <a:t> </a:t>
            </a:r>
            <a:r>
              <a:rPr b="0" i="0" lang="en-GB" sz="2500" u="none" cap="none" strike="noStrike">
                <a:solidFill>
                  <a:schemeClr val="dk1"/>
                </a:solidFill>
                <a:latin typeface="Calibri"/>
                <a:ea typeface="Calibri"/>
                <a:cs typeface="Calibri"/>
                <a:sym typeface="Calibri"/>
              </a:rPr>
              <a:t>Exploratory Data Analysis &amp; Visualization</a:t>
            </a:r>
            <a:endParaRPr b="0" i="0" sz="25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chemeClr val="lt2"/>
              </a:buClr>
              <a:buSzPts val="2000"/>
              <a:buFont typeface="Arial"/>
              <a:buNone/>
            </a:pPr>
            <a:r>
              <a:t/>
            </a:r>
            <a:endParaRPr b="0" i="0" sz="2500" u="none" cap="none" strike="noStrike">
              <a:solidFill>
                <a:srgbClr val="000000"/>
              </a:solidFill>
              <a:latin typeface="Calibri"/>
              <a:ea typeface="Calibri"/>
              <a:cs typeface="Calibri"/>
              <a:sym typeface="Calibri"/>
            </a:endParaRPr>
          </a:p>
        </p:txBody>
      </p:sp>
      <p:cxnSp>
        <p:nvCxnSpPr>
          <p:cNvPr id="176" name="Google Shape;176;g100b90cdc4a_0_0"/>
          <p:cNvCxnSpPr/>
          <p:nvPr/>
        </p:nvCxnSpPr>
        <p:spPr>
          <a:xfrm>
            <a:off x="501725" y="4375900"/>
            <a:ext cx="95739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00b90cdc4a_0_433"/>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Why is Data Visualisation Important?</a:t>
            </a:r>
            <a:endParaRPr/>
          </a:p>
        </p:txBody>
      </p:sp>
      <p:grpSp>
        <p:nvGrpSpPr>
          <p:cNvPr id="377" name="Google Shape;377;g100b90cdc4a_0_433"/>
          <p:cNvGrpSpPr/>
          <p:nvPr/>
        </p:nvGrpSpPr>
        <p:grpSpPr>
          <a:xfrm>
            <a:off x="2178124" y="2561972"/>
            <a:ext cx="2578170" cy="2222556"/>
            <a:chOff x="2471551" y="2942749"/>
            <a:chExt cx="1987182" cy="1713085"/>
          </a:xfrm>
        </p:grpSpPr>
        <p:sp>
          <p:nvSpPr>
            <p:cNvPr id="378" name="Google Shape;378;g100b90cdc4a_0_433"/>
            <p:cNvSpPr/>
            <p:nvPr/>
          </p:nvSpPr>
          <p:spPr>
            <a:xfrm flipH="1" rot="10800000">
              <a:off x="2471551" y="2942749"/>
              <a:ext cx="1987182" cy="1713085"/>
            </a:xfrm>
            <a:custGeom>
              <a:rect b="b" l="l" r="r" t="t"/>
              <a:pathLst>
                <a:path extrusionOk="0" h="1464175" w="1698446">
                  <a:moveTo>
                    <a:pt x="366044" y="0"/>
                  </a:moveTo>
                  <a:lnTo>
                    <a:pt x="1332402" y="0"/>
                  </a:lnTo>
                  <a:lnTo>
                    <a:pt x="1698446" y="732088"/>
                  </a:lnTo>
                  <a:lnTo>
                    <a:pt x="1597992" y="932995"/>
                  </a:lnTo>
                  <a:lnTo>
                    <a:pt x="1498032" y="732537"/>
                  </a:lnTo>
                  <a:lnTo>
                    <a:pt x="1498256" y="732088"/>
                  </a:lnTo>
                  <a:lnTo>
                    <a:pt x="1218501" y="172577"/>
                  </a:lnTo>
                  <a:lnTo>
                    <a:pt x="479945" y="172577"/>
                  </a:lnTo>
                  <a:lnTo>
                    <a:pt x="200190" y="732088"/>
                  </a:lnTo>
                  <a:lnTo>
                    <a:pt x="479945" y="1291598"/>
                  </a:lnTo>
                  <a:lnTo>
                    <a:pt x="1218501" y="1291598"/>
                  </a:lnTo>
                  <a:lnTo>
                    <a:pt x="1447680" y="833241"/>
                  </a:lnTo>
                  <a:lnTo>
                    <a:pt x="1547640" y="1033699"/>
                  </a:lnTo>
                  <a:lnTo>
                    <a:pt x="1332402" y="1464175"/>
                  </a:lnTo>
                  <a:lnTo>
                    <a:pt x="366044" y="1464175"/>
                  </a:lnTo>
                  <a:lnTo>
                    <a:pt x="0" y="7320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9" name="Google Shape;379;g100b90cdc4a_0_433"/>
            <p:cNvSpPr/>
            <p:nvPr/>
          </p:nvSpPr>
          <p:spPr>
            <a:xfrm>
              <a:off x="2933679" y="3342946"/>
              <a:ext cx="1060800" cy="914400"/>
            </a:xfrm>
            <a:prstGeom prst="hexagon">
              <a:avLst>
                <a:gd fmla="val 25000" name="adj"/>
                <a:gd fmla="val 115470" name="vf"/>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80" name="Google Shape;380;g100b90cdc4a_0_433"/>
          <p:cNvGrpSpPr/>
          <p:nvPr/>
        </p:nvGrpSpPr>
        <p:grpSpPr>
          <a:xfrm>
            <a:off x="4450548" y="2564323"/>
            <a:ext cx="2578170" cy="2222556"/>
            <a:chOff x="4223072" y="2944561"/>
            <a:chExt cx="1987182" cy="1713085"/>
          </a:xfrm>
        </p:grpSpPr>
        <p:sp>
          <p:nvSpPr>
            <p:cNvPr id="381" name="Google Shape;381;g100b90cdc4a_0_433"/>
            <p:cNvSpPr/>
            <p:nvPr/>
          </p:nvSpPr>
          <p:spPr>
            <a:xfrm>
              <a:off x="4223072" y="2944561"/>
              <a:ext cx="1987182" cy="1713085"/>
            </a:xfrm>
            <a:custGeom>
              <a:rect b="b" l="l" r="r" t="t"/>
              <a:pathLst>
                <a:path extrusionOk="0" h="1464175" w="1698446">
                  <a:moveTo>
                    <a:pt x="366044" y="0"/>
                  </a:moveTo>
                  <a:lnTo>
                    <a:pt x="1332402" y="0"/>
                  </a:lnTo>
                  <a:lnTo>
                    <a:pt x="1698446" y="732088"/>
                  </a:lnTo>
                  <a:lnTo>
                    <a:pt x="1597992" y="932995"/>
                  </a:lnTo>
                  <a:lnTo>
                    <a:pt x="1498032" y="732537"/>
                  </a:lnTo>
                  <a:lnTo>
                    <a:pt x="1498256" y="732088"/>
                  </a:lnTo>
                  <a:lnTo>
                    <a:pt x="1218501" y="172577"/>
                  </a:lnTo>
                  <a:lnTo>
                    <a:pt x="479945" y="172577"/>
                  </a:lnTo>
                  <a:lnTo>
                    <a:pt x="200190" y="732088"/>
                  </a:lnTo>
                  <a:lnTo>
                    <a:pt x="479945" y="1291598"/>
                  </a:lnTo>
                  <a:lnTo>
                    <a:pt x="1218501" y="1291598"/>
                  </a:lnTo>
                  <a:lnTo>
                    <a:pt x="1447680" y="833241"/>
                  </a:lnTo>
                  <a:lnTo>
                    <a:pt x="1547640" y="1033699"/>
                  </a:lnTo>
                  <a:lnTo>
                    <a:pt x="1332402" y="1464175"/>
                  </a:lnTo>
                  <a:lnTo>
                    <a:pt x="366044" y="1464175"/>
                  </a:lnTo>
                  <a:lnTo>
                    <a:pt x="0" y="73208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2" name="Google Shape;382;g100b90cdc4a_0_433"/>
            <p:cNvSpPr/>
            <p:nvPr/>
          </p:nvSpPr>
          <p:spPr>
            <a:xfrm>
              <a:off x="4685200" y="3342946"/>
              <a:ext cx="1060800" cy="914400"/>
            </a:xfrm>
            <a:prstGeom prst="hexagon">
              <a:avLst>
                <a:gd fmla="val 25000" name="adj"/>
                <a:gd fmla="val 115470" name="vf"/>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83" name="Google Shape;383;g100b90cdc4a_0_433"/>
          <p:cNvGrpSpPr/>
          <p:nvPr/>
        </p:nvGrpSpPr>
        <p:grpSpPr>
          <a:xfrm>
            <a:off x="6719657" y="2561972"/>
            <a:ext cx="2578170" cy="2222556"/>
            <a:chOff x="5972039" y="2942749"/>
            <a:chExt cx="1987182" cy="1713085"/>
          </a:xfrm>
        </p:grpSpPr>
        <p:sp>
          <p:nvSpPr>
            <p:cNvPr id="384" name="Google Shape;384;g100b90cdc4a_0_433"/>
            <p:cNvSpPr/>
            <p:nvPr/>
          </p:nvSpPr>
          <p:spPr>
            <a:xfrm flipH="1" rot="10800000">
              <a:off x="5972039" y="2942749"/>
              <a:ext cx="1987182" cy="1713085"/>
            </a:xfrm>
            <a:custGeom>
              <a:rect b="b" l="l" r="r" t="t"/>
              <a:pathLst>
                <a:path extrusionOk="0" h="1464175" w="1698446">
                  <a:moveTo>
                    <a:pt x="366044" y="0"/>
                  </a:moveTo>
                  <a:lnTo>
                    <a:pt x="1332402" y="0"/>
                  </a:lnTo>
                  <a:lnTo>
                    <a:pt x="1698446" y="732088"/>
                  </a:lnTo>
                  <a:lnTo>
                    <a:pt x="1597992" y="932995"/>
                  </a:lnTo>
                  <a:lnTo>
                    <a:pt x="1498032" y="732537"/>
                  </a:lnTo>
                  <a:lnTo>
                    <a:pt x="1498256" y="732088"/>
                  </a:lnTo>
                  <a:lnTo>
                    <a:pt x="1218501" y="172577"/>
                  </a:lnTo>
                  <a:lnTo>
                    <a:pt x="479945" y="172577"/>
                  </a:lnTo>
                  <a:lnTo>
                    <a:pt x="200190" y="732088"/>
                  </a:lnTo>
                  <a:lnTo>
                    <a:pt x="479945" y="1291598"/>
                  </a:lnTo>
                  <a:lnTo>
                    <a:pt x="1218501" y="1291598"/>
                  </a:lnTo>
                  <a:lnTo>
                    <a:pt x="1447680" y="833241"/>
                  </a:lnTo>
                  <a:lnTo>
                    <a:pt x="1547640" y="1033699"/>
                  </a:lnTo>
                  <a:lnTo>
                    <a:pt x="1332402" y="1464175"/>
                  </a:lnTo>
                  <a:lnTo>
                    <a:pt x="366044" y="1464175"/>
                  </a:lnTo>
                  <a:lnTo>
                    <a:pt x="0" y="73208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 name="Google Shape;385;g100b90cdc4a_0_433"/>
            <p:cNvSpPr/>
            <p:nvPr/>
          </p:nvSpPr>
          <p:spPr>
            <a:xfrm>
              <a:off x="6434167" y="3342946"/>
              <a:ext cx="1060800" cy="914400"/>
            </a:xfrm>
            <a:prstGeom prst="hexagon">
              <a:avLst>
                <a:gd fmla="val 25000" name="adj"/>
                <a:gd fmla="val 115470" name="vf"/>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86" name="Google Shape;386;g100b90cdc4a_0_433"/>
          <p:cNvSpPr txBox="1"/>
          <p:nvPr/>
        </p:nvSpPr>
        <p:spPr>
          <a:xfrm>
            <a:off x="2152765" y="1475966"/>
            <a:ext cx="26259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Montserrat Medium"/>
                <a:ea typeface="Montserrat Medium"/>
                <a:cs typeface="Montserrat Medium"/>
                <a:sym typeface="Montserrat Medium"/>
              </a:rPr>
              <a:t>Provides an idea of what the information means</a:t>
            </a:r>
            <a:endParaRPr b="0" i="0" sz="1400" u="none" cap="none" strike="noStrike">
              <a:solidFill>
                <a:srgbClr val="000000"/>
              </a:solidFill>
              <a:latin typeface="Arial"/>
              <a:ea typeface="Arial"/>
              <a:cs typeface="Arial"/>
              <a:sym typeface="Arial"/>
            </a:endParaRPr>
          </a:p>
        </p:txBody>
      </p:sp>
      <p:sp>
        <p:nvSpPr>
          <p:cNvPr id="387" name="Google Shape;387;g100b90cdc4a_0_433"/>
          <p:cNvSpPr txBox="1"/>
          <p:nvPr/>
        </p:nvSpPr>
        <p:spPr>
          <a:xfrm>
            <a:off x="7236133" y="1475966"/>
            <a:ext cx="15420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Montserrat Medium"/>
                <a:ea typeface="Montserrat Medium"/>
                <a:cs typeface="Montserrat Medium"/>
                <a:sym typeface="Montserrat Medium"/>
              </a:rPr>
              <a:t>Easy data interpretation</a:t>
            </a:r>
            <a:endParaRPr b="1" i="0" sz="1400" u="none" cap="none" strike="noStrike">
              <a:solidFill>
                <a:schemeClr val="dk1"/>
              </a:solidFill>
              <a:latin typeface="Montserrat Medium"/>
              <a:ea typeface="Montserrat Medium"/>
              <a:cs typeface="Montserrat Medium"/>
              <a:sym typeface="Montserrat Medium"/>
            </a:endParaRPr>
          </a:p>
        </p:txBody>
      </p:sp>
      <p:grpSp>
        <p:nvGrpSpPr>
          <p:cNvPr id="388" name="Google Shape;388;g100b90cdc4a_0_433"/>
          <p:cNvGrpSpPr/>
          <p:nvPr/>
        </p:nvGrpSpPr>
        <p:grpSpPr>
          <a:xfrm>
            <a:off x="3144211" y="3312953"/>
            <a:ext cx="614887" cy="715277"/>
            <a:chOff x="9309100" y="825501"/>
            <a:chExt cx="700088" cy="814388"/>
          </a:xfrm>
        </p:grpSpPr>
        <p:sp>
          <p:nvSpPr>
            <p:cNvPr id="389" name="Google Shape;389;g100b90cdc4a_0_433"/>
            <p:cNvSpPr/>
            <p:nvPr/>
          </p:nvSpPr>
          <p:spPr>
            <a:xfrm>
              <a:off x="9693275" y="974726"/>
              <a:ext cx="309563" cy="409575"/>
            </a:xfrm>
            <a:custGeom>
              <a:rect b="b" l="l" r="r" t="t"/>
              <a:pathLst>
                <a:path extrusionOk="0" h="336" w="254">
                  <a:moveTo>
                    <a:pt x="0" y="236"/>
                  </a:moveTo>
                  <a:cubicBezTo>
                    <a:pt x="236" y="336"/>
                    <a:pt x="236" y="336"/>
                    <a:pt x="236" y="336"/>
                  </a:cubicBezTo>
                  <a:cubicBezTo>
                    <a:pt x="247" y="307"/>
                    <a:pt x="254" y="274"/>
                    <a:pt x="254" y="240"/>
                  </a:cubicBezTo>
                  <a:cubicBezTo>
                    <a:pt x="254" y="134"/>
                    <a:pt x="192" y="43"/>
                    <a:pt x="102" y="0"/>
                  </a:cubicBezTo>
                  <a:lnTo>
                    <a:pt x="0" y="23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00b90cdc4a_0_433"/>
            <p:cNvSpPr/>
            <p:nvPr/>
          </p:nvSpPr>
          <p:spPr>
            <a:xfrm>
              <a:off x="9309100" y="920751"/>
              <a:ext cx="700088" cy="719138"/>
            </a:xfrm>
            <a:custGeom>
              <a:rect b="b" l="l" r="r" t="t"/>
              <a:pathLst>
                <a:path extrusionOk="0" h="590" w="574">
                  <a:moveTo>
                    <a:pt x="293" y="296"/>
                  </a:moveTo>
                  <a:cubicBezTo>
                    <a:pt x="216" y="0"/>
                    <a:pt x="216" y="0"/>
                    <a:pt x="216" y="0"/>
                  </a:cubicBezTo>
                  <a:cubicBezTo>
                    <a:pt x="91" y="37"/>
                    <a:pt x="0" y="152"/>
                    <a:pt x="0" y="289"/>
                  </a:cubicBezTo>
                  <a:cubicBezTo>
                    <a:pt x="0" y="455"/>
                    <a:pt x="135" y="590"/>
                    <a:pt x="301" y="590"/>
                  </a:cubicBezTo>
                  <a:cubicBezTo>
                    <a:pt x="422" y="590"/>
                    <a:pt x="527" y="519"/>
                    <a:pt x="574" y="416"/>
                  </a:cubicBezTo>
                  <a:lnTo>
                    <a:pt x="293" y="29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100b90cdc4a_0_433"/>
            <p:cNvSpPr/>
            <p:nvPr/>
          </p:nvSpPr>
          <p:spPr>
            <a:xfrm>
              <a:off x="9574213" y="825501"/>
              <a:ext cx="268288" cy="409575"/>
            </a:xfrm>
            <a:custGeom>
              <a:rect b="b" l="l" r="r" t="t"/>
              <a:pathLst>
                <a:path extrusionOk="0" h="336" w="219">
                  <a:moveTo>
                    <a:pt x="85" y="336"/>
                  </a:moveTo>
                  <a:cubicBezTo>
                    <a:pt x="219" y="27"/>
                    <a:pt x="219" y="27"/>
                    <a:pt x="219" y="27"/>
                  </a:cubicBezTo>
                  <a:cubicBezTo>
                    <a:pt x="177" y="10"/>
                    <a:pt x="131" y="0"/>
                    <a:pt x="82" y="0"/>
                  </a:cubicBezTo>
                  <a:cubicBezTo>
                    <a:pt x="54" y="0"/>
                    <a:pt x="26" y="4"/>
                    <a:pt x="0" y="10"/>
                  </a:cubicBezTo>
                  <a:lnTo>
                    <a:pt x="85" y="33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g100b90cdc4a_0_433"/>
          <p:cNvSpPr txBox="1"/>
          <p:nvPr/>
        </p:nvSpPr>
        <p:spPr>
          <a:xfrm>
            <a:off x="4752182" y="5258429"/>
            <a:ext cx="19719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Montserrat Medium"/>
                <a:ea typeface="Montserrat Medium"/>
                <a:cs typeface="Montserrat Medium"/>
                <a:sym typeface="Montserrat Medium"/>
              </a:rPr>
              <a:t>Identifies patterns, trends and outliers</a:t>
            </a:r>
            <a:endParaRPr b="0" i="0" sz="1400" u="none" cap="none" strike="noStrike">
              <a:solidFill>
                <a:srgbClr val="000000"/>
              </a:solidFill>
              <a:latin typeface="Arial"/>
              <a:ea typeface="Arial"/>
              <a:cs typeface="Arial"/>
              <a:sym typeface="Arial"/>
            </a:endParaRPr>
          </a:p>
        </p:txBody>
      </p:sp>
      <p:cxnSp>
        <p:nvCxnSpPr>
          <p:cNvPr id="393" name="Google Shape;393;g100b90cdc4a_0_433"/>
          <p:cNvCxnSpPr/>
          <p:nvPr/>
        </p:nvCxnSpPr>
        <p:spPr>
          <a:xfrm>
            <a:off x="5738136" y="4730750"/>
            <a:ext cx="0" cy="468300"/>
          </a:xfrm>
          <a:prstGeom prst="straightConnector1">
            <a:avLst/>
          </a:prstGeom>
          <a:noFill/>
          <a:ln cap="flat" cmpd="sng" w="19050">
            <a:solidFill>
              <a:schemeClr val="accent5"/>
            </a:solidFill>
            <a:prstDash val="solid"/>
            <a:round/>
            <a:headEnd len="sm" w="sm" type="none"/>
            <a:tailEnd len="med" w="med" type="oval"/>
          </a:ln>
        </p:spPr>
      </p:cxnSp>
      <p:cxnSp>
        <p:nvCxnSpPr>
          <p:cNvPr id="394" name="Google Shape;394;g100b90cdc4a_0_433"/>
          <p:cNvCxnSpPr/>
          <p:nvPr/>
        </p:nvCxnSpPr>
        <p:spPr>
          <a:xfrm>
            <a:off x="3465757" y="2144550"/>
            <a:ext cx="0" cy="468300"/>
          </a:xfrm>
          <a:prstGeom prst="straightConnector1">
            <a:avLst/>
          </a:prstGeom>
          <a:noFill/>
          <a:ln cap="flat" cmpd="sng" w="19050">
            <a:solidFill>
              <a:schemeClr val="accent1"/>
            </a:solidFill>
            <a:prstDash val="solid"/>
            <a:round/>
            <a:headEnd len="med" w="med" type="oval"/>
            <a:tailEnd len="sm" w="sm" type="none"/>
          </a:ln>
        </p:spPr>
      </p:cxnSp>
      <p:cxnSp>
        <p:nvCxnSpPr>
          <p:cNvPr id="395" name="Google Shape;395;g100b90cdc4a_0_433"/>
          <p:cNvCxnSpPr/>
          <p:nvPr/>
        </p:nvCxnSpPr>
        <p:spPr>
          <a:xfrm>
            <a:off x="8007200" y="2144550"/>
            <a:ext cx="0" cy="468300"/>
          </a:xfrm>
          <a:prstGeom prst="straightConnector1">
            <a:avLst/>
          </a:prstGeom>
          <a:noFill/>
          <a:ln cap="flat" cmpd="sng" w="19050">
            <a:solidFill>
              <a:schemeClr val="accent4"/>
            </a:solidFill>
            <a:prstDash val="solid"/>
            <a:round/>
            <a:headEnd len="med" w="med" type="oval"/>
            <a:tailEnd len="sm" w="sm" type="none"/>
          </a:ln>
        </p:spPr>
      </p:cxnSp>
      <p:grpSp>
        <p:nvGrpSpPr>
          <p:cNvPr id="396" name="Google Shape;396;g100b90cdc4a_0_433"/>
          <p:cNvGrpSpPr/>
          <p:nvPr/>
        </p:nvGrpSpPr>
        <p:grpSpPr>
          <a:xfrm>
            <a:off x="7740864" y="3372256"/>
            <a:ext cx="531380" cy="604275"/>
            <a:chOff x="9805987" y="1155701"/>
            <a:chExt cx="439738" cy="500062"/>
          </a:xfrm>
        </p:grpSpPr>
        <p:sp>
          <p:nvSpPr>
            <p:cNvPr id="397" name="Google Shape;397;g100b90cdc4a_0_433"/>
            <p:cNvSpPr/>
            <p:nvPr/>
          </p:nvSpPr>
          <p:spPr>
            <a:xfrm>
              <a:off x="9899650" y="1155701"/>
              <a:ext cx="252413" cy="125413"/>
            </a:xfrm>
            <a:custGeom>
              <a:rect b="b" l="l" r="r" t="t"/>
              <a:pathLst>
                <a:path extrusionOk="0" h="16" w="32">
                  <a:moveTo>
                    <a:pt x="32" y="8"/>
                  </a:moveTo>
                  <a:cubicBezTo>
                    <a:pt x="24" y="8"/>
                    <a:pt x="24" y="8"/>
                    <a:pt x="24" y="8"/>
                  </a:cubicBezTo>
                  <a:cubicBezTo>
                    <a:pt x="24" y="4"/>
                    <a:pt x="20" y="0"/>
                    <a:pt x="16" y="0"/>
                  </a:cubicBezTo>
                  <a:cubicBezTo>
                    <a:pt x="12" y="0"/>
                    <a:pt x="8" y="4"/>
                    <a:pt x="8" y="8"/>
                  </a:cubicBezTo>
                  <a:cubicBezTo>
                    <a:pt x="0" y="8"/>
                    <a:pt x="0" y="8"/>
                    <a:pt x="0" y="8"/>
                  </a:cubicBezTo>
                  <a:cubicBezTo>
                    <a:pt x="0" y="16"/>
                    <a:pt x="0" y="16"/>
                    <a:pt x="0" y="16"/>
                  </a:cubicBezTo>
                  <a:cubicBezTo>
                    <a:pt x="32" y="16"/>
                    <a:pt x="32" y="16"/>
                    <a:pt x="32" y="16"/>
                  </a:cubicBezTo>
                  <a:lnTo>
                    <a:pt x="32" y="8"/>
                  </a:lnTo>
                  <a:close/>
                  <a:moveTo>
                    <a:pt x="16" y="12"/>
                  </a:moveTo>
                  <a:cubicBezTo>
                    <a:pt x="14" y="12"/>
                    <a:pt x="12" y="10"/>
                    <a:pt x="12" y="8"/>
                  </a:cubicBezTo>
                  <a:cubicBezTo>
                    <a:pt x="12" y="6"/>
                    <a:pt x="14" y="4"/>
                    <a:pt x="16" y="4"/>
                  </a:cubicBezTo>
                  <a:cubicBezTo>
                    <a:pt x="18" y="4"/>
                    <a:pt x="20" y="6"/>
                    <a:pt x="20" y="8"/>
                  </a:cubicBezTo>
                  <a:cubicBezTo>
                    <a:pt x="20" y="10"/>
                    <a:pt x="18" y="12"/>
                    <a:pt x="16" y="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100b90cdc4a_0_433"/>
            <p:cNvSpPr/>
            <p:nvPr/>
          </p:nvSpPr>
          <p:spPr>
            <a:xfrm>
              <a:off x="9805987" y="1217613"/>
              <a:ext cx="439738" cy="438150"/>
            </a:xfrm>
            <a:custGeom>
              <a:rect b="b" l="l" r="r" t="t"/>
              <a:pathLst>
                <a:path extrusionOk="0" h="276" w="277">
                  <a:moveTo>
                    <a:pt x="237" y="0"/>
                  </a:moveTo>
                  <a:lnTo>
                    <a:pt x="237" y="59"/>
                  </a:lnTo>
                  <a:lnTo>
                    <a:pt x="40" y="59"/>
                  </a:lnTo>
                  <a:lnTo>
                    <a:pt x="40" y="0"/>
                  </a:lnTo>
                  <a:lnTo>
                    <a:pt x="0" y="0"/>
                  </a:lnTo>
                  <a:lnTo>
                    <a:pt x="0" y="276"/>
                  </a:lnTo>
                  <a:lnTo>
                    <a:pt x="277" y="276"/>
                  </a:lnTo>
                  <a:lnTo>
                    <a:pt x="277" y="0"/>
                  </a:lnTo>
                  <a:lnTo>
                    <a:pt x="237" y="0"/>
                  </a:lnTo>
                  <a:close/>
                  <a:moveTo>
                    <a:pt x="129" y="232"/>
                  </a:moveTo>
                  <a:lnTo>
                    <a:pt x="114" y="222"/>
                  </a:lnTo>
                  <a:lnTo>
                    <a:pt x="59" y="163"/>
                  </a:lnTo>
                  <a:lnTo>
                    <a:pt x="89" y="138"/>
                  </a:lnTo>
                  <a:lnTo>
                    <a:pt x="129" y="178"/>
                  </a:lnTo>
                  <a:lnTo>
                    <a:pt x="208" y="99"/>
                  </a:lnTo>
                  <a:lnTo>
                    <a:pt x="237" y="128"/>
                  </a:lnTo>
                  <a:lnTo>
                    <a:pt x="129" y="2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 name="Google Shape;399;g100b90cdc4a_0_433"/>
          <p:cNvGrpSpPr/>
          <p:nvPr/>
        </p:nvGrpSpPr>
        <p:grpSpPr>
          <a:xfrm>
            <a:off x="5390163" y="3381090"/>
            <a:ext cx="659197" cy="573720"/>
            <a:chOff x="6009735" y="4805391"/>
            <a:chExt cx="356477" cy="310253"/>
          </a:xfrm>
        </p:grpSpPr>
        <p:sp>
          <p:nvSpPr>
            <p:cNvPr id="400" name="Google Shape;400;g100b90cdc4a_0_433"/>
            <p:cNvSpPr/>
            <p:nvPr/>
          </p:nvSpPr>
          <p:spPr>
            <a:xfrm>
              <a:off x="6009735" y="4980104"/>
              <a:ext cx="78347" cy="135540"/>
            </a:xfrm>
            <a:custGeom>
              <a:rect b="b" l="l" r="r" t="t"/>
              <a:pathLst>
                <a:path extrusionOk="0" h="173" w="100">
                  <a:moveTo>
                    <a:pt x="100" y="173"/>
                  </a:moveTo>
                  <a:lnTo>
                    <a:pt x="100" y="0"/>
                  </a:lnTo>
                  <a:lnTo>
                    <a:pt x="10" y="92"/>
                  </a:lnTo>
                  <a:lnTo>
                    <a:pt x="0" y="83"/>
                  </a:lnTo>
                  <a:lnTo>
                    <a:pt x="0" y="173"/>
                  </a:lnTo>
                  <a:lnTo>
                    <a:pt x="100" y="17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100b90cdc4a_0_433"/>
            <p:cNvSpPr/>
            <p:nvPr/>
          </p:nvSpPr>
          <p:spPr>
            <a:xfrm>
              <a:off x="6102967" y="4940931"/>
              <a:ext cx="77563" cy="174713"/>
            </a:xfrm>
            <a:custGeom>
              <a:rect b="b" l="l" r="r" t="t"/>
              <a:pathLst>
                <a:path extrusionOk="0" h="223" w="99">
                  <a:moveTo>
                    <a:pt x="99" y="223"/>
                  </a:moveTo>
                  <a:lnTo>
                    <a:pt x="99" y="78"/>
                  </a:lnTo>
                  <a:lnTo>
                    <a:pt x="28" y="0"/>
                  </a:lnTo>
                  <a:lnTo>
                    <a:pt x="0" y="26"/>
                  </a:lnTo>
                  <a:lnTo>
                    <a:pt x="0" y="223"/>
                  </a:lnTo>
                  <a:lnTo>
                    <a:pt x="99" y="2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100b90cdc4a_0_433"/>
            <p:cNvSpPr/>
            <p:nvPr/>
          </p:nvSpPr>
          <p:spPr>
            <a:xfrm>
              <a:off x="6195416" y="4969136"/>
              <a:ext cx="77563" cy="146508"/>
            </a:xfrm>
            <a:custGeom>
              <a:rect b="b" l="l" r="r" t="t"/>
              <a:pathLst>
                <a:path extrusionOk="0" h="187" w="99">
                  <a:moveTo>
                    <a:pt x="99" y="187"/>
                  </a:moveTo>
                  <a:lnTo>
                    <a:pt x="99" y="0"/>
                  </a:lnTo>
                  <a:lnTo>
                    <a:pt x="14" y="78"/>
                  </a:lnTo>
                  <a:lnTo>
                    <a:pt x="0" y="61"/>
                  </a:lnTo>
                  <a:lnTo>
                    <a:pt x="0" y="187"/>
                  </a:lnTo>
                  <a:lnTo>
                    <a:pt x="99" y="18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100b90cdc4a_0_433"/>
            <p:cNvSpPr/>
            <p:nvPr/>
          </p:nvSpPr>
          <p:spPr>
            <a:xfrm>
              <a:off x="6287865" y="4883738"/>
              <a:ext cx="78347" cy="231906"/>
            </a:xfrm>
            <a:custGeom>
              <a:rect b="b" l="l" r="r" t="t"/>
              <a:pathLst>
                <a:path extrusionOk="0" h="296" w="100">
                  <a:moveTo>
                    <a:pt x="100" y="296"/>
                  </a:moveTo>
                  <a:lnTo>
                    <a:pt x="100" y="0"/>
                  </a:lnTo>
                  <a:lnTo>
                    <a:pt x="0" y="92"/>
                  </a:lnTo>
                  <a:lnTo>
                    <a:pt x="0" y="296"/>
                  </a:lnTo>
                  <a:lnTo>
                    <a:pt x="100" y="29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100b90cdc4a_0_433"/>
            <p:cNvSpPr/>
            <p:nvPr/>
          </p:nvSpPr>
          <p:spPr>
            <a:xfrm>
              <a:off x="6009735" y="4805391"/>
              <a:ext cx="356477" cy="213103"/>
            </a:xfrm>
            <a:custGeom>
              <a:rect b="b" l="l" r="r" t="t"/>
              <a:pathLst>
                <a:path extrusionOk="0" h="115" w="192">
                  <a:moveTo>
                    <a:pt x="191" y="0"/>
                  </a:moveTo>
                  <a:cubicBezTo>
                    <a:pt x="108" y="76"/>
                    <a:pt x="108" y="76"/>
                    <a:pt x="108" y="76"/>
                  </a:cubicBezTo>
                  <a:cubicBezTo>
                    <a:pt x="69" y="36"/>
                    <a:pt x="69" y="36"/>
                    <a:pt x="69" y="36"/>
                  </a:cubicBezTo>
                  <a:cubicBezTo>
                    <a:pt x="67" y="34"/>
                    <a:pt x="65" y="33"/>
                    <a:pt x="62" y="33"/>
                  </a:cubicBezTo>
                  <a:cubicBezTo>
                    <a:pt x="60" y="33"/>
                    <a:pt x="57" y="34"/>
                    <a:pt x="56" y="36"/>
                  </a:cubicBezTo>
                  <a:cubicBezTo>
                    <a:pt x="0" y="92"/>
                    <a:pt x="0" y="92"/>
                    <a:pt x="0" y="92"/>
                  </a:cubicBezTo>
                  <a:cubicBezTo>
                    <a:pt x="0" y="112"/>
                    <a:pt x="0" y="112"/>
                    <a:pt x="0" y="112"/>
                  </a:cubicBezTo>
                  <a:cubicBezTo>
                    <a:pt x="4" y="115"/>
                    <a:pt x="4" y="115"/>
                    <a:pt x="4" y="115"/>
                  </a:cubicBezTo>
                  <a:cubicBezTo>
                    <a:pt x="62" y="56"/>
                    <a:pt x="62" y="56"/>
                    <a:pt x="62" y="56"/>
                  </a:cubicBezTo>
                  <a:cubicBezTo>
                    <a:pt x="101" y="95"/>
                    <a:pt x="101" y="95"/>
                    <a:pt x="101" y="95"/>
                  </a:cubicBezTo>
                  <a:cubicBezTo>
                    <a:pt x="104" y="99"/>
                    <a:pt x="110" y="99"/>
                    <a:pt x="114" y="96"/>
                  </a:cubicBezTo>
                  <a:cubicBezTo>
                    <a:pt x="192" y="24"/>
                    <a:pt x="192" y="24"/>
                    <a:pt x="192" y="24"/>
                  </a:cubicBezTo>
                  <a:cubicBezTo>
                    <a:pt x="192" y="1"/>
                    <a:pt x="192" y="1"/>
                    <a:pt x="192" y="1"/>
                  </a:cubicBezTo>
                  <a:lnTo>
                    <a:pt x="19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a8e82c3f57_0_50"/>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Why data visualization is important?</a:t>
            </a:r>
            <a:endParaRPr/>
          </a:p>
        </p:txBody>
      </p:sp>
      <p:sp>
        <p:nvSpPr>
          <p:cNvPr id="411" name="Google Shape;411;ga8e82c3f57_0_50"/>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SzPts val="2400"/>
              <a:buNone/>
            </a:pPr>
            <a:r>
              <a:t/>
            </a:r>
            <a:endParaRPr>
              <a:solidFill>
                <a:schemeClr val="dk1"/>
              </a:solidFill>
            </a:endParaRPr>
          </a:p>
          <a:p>
            <a:pPr indent="-381000" lvl="0" marL="457200" rtl="0" algn="l">
              <a:lnSpc>
                <a:spcPct val="150000"/>
              </a:lnSpc>
              <a:spcBef>
                <a:spcPts val="0"/>
              </a:spcBef>
              <a:spcAft>
                <a:spcPts val="0"/>
              </a:spcAft>
              <a:buClr>
                <a:schemeClr val="dk1"/>
              </a:buClr>
              <a:buSzPts val="2400"/>
              <a:buChar char="❏"/>
            </a:pPr>
            <a:r>
              <a:rPr lang="en-GB">
                <a:solidFill>
                  <a:schemeClr val="dk1"/>
                </a:solidFill>
              </a:rPr>
              <a:t>It allows trends and patterns to be more easily seen. </a:t>
            </a:r>
            <a:endParaRPr>
              <a:solidFill>
                <a:schemeClr val="dk1"/>
              </a:solidFill>
            </a:endParaRPr>
          </a:p>
          <a:p>
            <a:pPr indent="-381000" lvl="0" marL="457200" rtl="0" algn="l">
              <a:lnSpc>
                <a:spcPct val="150000"/>
              </a:lnSpc>
              <a:spcBef>
                <a:spcPts val="0"/>
              </a:spcBef>
              <a:spcAft>
                <a:spcPts val="0"/>
              </a:spcAft>
              <a:buClr>
                <a:schemeClr val="dk1"/>
              </a:buClr>
              <a:buSzPts val="2400"/>
              <a:buChar char="❏"/>
            </a:pPr>
            <a:r>
              <a:rPr lang="en-GB">
                <a:solidFill>
                  <a:schemeClr val="dk1"/>
                </a:solidFill>
              </a:rPr>
              <a:t>Help to easily interpret increasingly larger batches of data. </a:t>
            </a:r>
            <a:endParaRPr>
              <a:solidFill>
                <a:schemeClr val="dk1"/>
              </a:solidFill>
            </a:endParaRPr>
          </a:p>
          <a:p>
            <a:pPr indent="-381000" lvl="0" marL="457200" rtl="0" algn="l">
              <a:lnSpc>
                <a:spcPct val="150000"/>
              </a:lnSpc>
              <a:spcBef>
                <a:spcPts val="0"/>
              </a:spcBef>
              <a:spcAft>
                <a:spcPts val="0"/>
              </a:spcAft>
              <a:buClr>
                <a:schemeClr val="dk1"/>
              </a:buClr>
              <a:buSzPts val="2400"/>
              <a:buChar char="❏"/>
            </a:pPr>
            <a:r>
              <a:rPr lang="en-GB">
                <a:solidFill>
                  <a:schemeClr val="dk1"/>
                </a:solidFill>
              </a:rPr>
              <a:t>Machine learning makes it easier to conduct analyses such as predictive analysis, which can then serve as helpful visualizations to present. </a:t>
            </a:r>
            <a:endParaRPr>
              <a:solidFill>
                <a:schemeClr val="dk1"/>
              </a:solidFill>
            </a:endParaRPr>
          </a:p>
          <a:p>
            <a:pPr indent="0" lvl="0" marL="457200" rtl="0" algn="l">
              <a:lnSpc>
                <a:spcPct val="115000"/>
              </a:lnSpc>
              <a:spcBef>
                <a:spcPts val="0"/>
              </a:spcBef>
              <a:spcAft>
                <a:spcPts val="0"/>
              </a:spcAft>
              <a:buSzPts val="2400"/>
              <a:buNone/>
            </a:pPr>
            <a:r>
              <a:t/>
            </a:r>
            <a:endParaRPr>
              <a:solidFill>
                <a:schemeClr val="dk1"/>
              </a:solidFill>
            </a:endParaRPr>
          </a:p>
          <a:p>
            <a:pPr indent="0" lvl="0" marL="457200" rtl="0" algn="l">
              <a:lnSpc>
                <a:spcPct val="115000"/>
              </a:lnSpc>
              <a:spcBef>
                <a:spcPts val="1000"/>
              </a:spcBef>
              <a:spcAft>
                <a:spcPts val="0"/>
              </a:spcAft>
              <a:buSzPts val="2400"/>
              <a:buNone/>
            </a:pPr>
            <a:r>
              <a:t/>
            </a:r>
            <a:endParaRPr>
              <a:solidFill>
                <a:schemeClr val="dk1"/>
              </a:solidFill>
            </a:endParaRPr>
          </a:p>
          <a:p>
            <a:pPr indent="0" lvl="0" marL="457200" rtl="0" algn="l">
              <a:lnSpc>
                <a:spcPct val="115000"/>
              </a:lnSpc>
              <a:spcBef>
                <a:spcPts val="1000"/>
              </a:spcBef>
              <a:spcAft>
                <a:spcPts val="0"/>
              </a:spcAft>
              <a:buSzPts val="2400"/>
              <a:buNone/>
            </a:pPr>
            <a:r>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a8e82c3f57_0_29"/>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1"/>
              </a:buClr>
              <a:buSzPts val="1100"/>
              <a:buFont typeface="Arial"/>
              <a:buNone/>
            </a:pPr>
            <a:r>
              <a:rPr lang="en-GB"/>
              <a:t>Types of data visualization charts</a:t>
            </a:r>
            <a:endParaRPr/>
          </a:p>
          <a:p>
            <a:pPr indent="0" lvl="0" marL="0" rtl="0" algn="l">
              <a:lnSpc>
                <a:spcPct val="81818"/>
              </a:lnSpc>
              <a:spcBef>
                <a:spcPts val="0"/>
              </a:spcBef>
              <a:spcAft>
                <a:spcPts val="0"/>
              </a:spcAft>
              <a:buSzPts val="4400"/>
              <a:buNone/>
            </a:pPr>
            <a:r>
              <a:t/>
            </a:r>
            <a:endParaRPr/>
          </a:p>
        </p:txBody>
      </p:sp>
      <p:sp>
        <p:nvSpPr>
          <p:cNvPr id="418" name="Google Shape;418;ga8e82c3f57_0_29"/>
          <p:cNvSpPr txBox="1"/>
          <p:nvPr>
            <p:ph idx="1" type="body"/>
          </p:nvPr>
        </p:nvSpPr>
        <p:spPr>
          <a:xfrm>
            <a:off x="483875" y="1517250"/>
            <a:ext cx="5612100" cy="38235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1000"/>
              </a:spcBef>
              <a:spcAft>
                <a:spcPts val="0"/>
              </a:spcAft>
              <a:buClr>
                <a:schemeClr val="dk1"/>
              </a:buClr>
              <a:buSzPts val="2100"/>
              <a:buChar char="❏"/>
            </a:pPr>
            <a:r>
              <a:rPr b="1" lang="en-GB" sz="2100">
                <a:solidFill>
                  <a:schemeClr val="dk1"/>
                </a:solidFill>
              </a:rPr>
              <a:t>Histograms:</a:t>
            </a:r>
            <a:r>
              <a:rPr lang="en-GB" sz="2100">
                <a:solidFill>
                  <a:schemeClr val="dk1"/>
                </a:solidFill>
              </a:rPr>
              <a:t> to check the distribution of a specific variable</a:t>
            </a:r>
            <a:endParaRPr sz="2100">
              <a:solidFill>
                <a:schemeClr val="dk1"/>
              </a:solidFill>
            </a:endParaRPr>
          </a:p>
          <a:p>
            <a:pPr indent="-361950" lvl="0" marL="457200" rtl="0" algn="l">
              <a:lnSpc>
                <a:spcPct val="115000"/>
              </a:lnSpc>
              <a:spcBef>
                <a:spcPts val="1000"/>
              </a:spcBef>
              <a:spcAft>
                <a:spcPts val="0"/>
              </a:spcAft>
              <a:buClr>
                <a:schemeClr val="dk1"/>
              </a:buClr>
              <a:buSzPts val="2100"/>
              <a:buChar char="❏"/>
            </a:pPr>
            <a:r>
              <a:rPr b="1" lang="en-GB" sz="2100">
                <a:solidFill>
                  <a:schemeClr val="dk1"/>
                </a:solidFill>
              </a:rPr>
              <a:t>Scatter plots:</a:t>
            </a:r>
            <a:r>
              <a:rPr lang="en-GB" sz="2100">
                <a:solidFill>
                  <a:schemeClr val="dk1"/>
                </a:solidFill>
              </a:rPr>
              <a:t> to check the dependency between two variables</a:t>
            </a:r>
            <a:endParaRPr sz="2100">
              <a:solidFill>
                <a:schemeClr val="dk1"/>
              </a:solidFill>
            </a:endParaRPr>
          </a:p>
          <a:p>
            <a:pPr indent="-361950" lvl="0" marL="457200" rtl="0" algn="l">
              <a:lnSpc>
                <a:spcPct val="115000"/>
              </a:lnSpc>
              <a:spcBef>
                <a:spcPts val="1000"/>
              </a:spcBef>
              <a:spcAft>
                <a:spcPts val="0"/>
              </a:spcAft>
              <a:buClr>
                <a:schemeClr val="dk1"/>
              </a:buClr>
              <a:buSzPts val="2100"/>
              <a:buChar char="❏"/>
            </a:pPr>
            <a:r>
              <a:rPr b="1" lang="en-GB" sz="2100">
                <a:solidFill>
                  <a:schemeClr val="dk1"/>
                </a:solidFill>
              </a:rPr>
              <a:t>Maps:</a:t>
            </a:r>
            <a:r>
              <a:rPr lang="en-GB" sz="2100">
                <a:solidFill>
                  <a:schemeClr val="dk1"/>
                </a:solidFill>
              </a:rPr>
              <a:t> to show distribution of a variable on a regional or world map</a:t>
            </a:r>
            <a:endParaRPr sz="2100">
              <a:solidFill>
                <a:schemeClr val="dk1"/>
              </a:solidFill>
            </a:endParaRPr>
          </a:p>
          <a:p>
            <a:pPr indent="-361950" lvl="0" marL="457200" rtl="0" algn="l">
              <a:lnSpc>
                <a:spcPct val="115000"/>
              </a:lnSpc>
              <a:spcBef>
                <a:spcPts val="1000"/>
              </a:spcBef>
              <a:spcAft>
                <a:spcPts val="0"/>
              </a:spcAft>
              <a:buClr>
                <a:schemeClr val="dk1"/>
              </a:buClr>
              <a:buSzPts val="2100"/>
              <a:buChar char="❏"/>
            </a:pPr>
            <a:r>
              <a:rPr b="1" lang="en-GB" sz="2100">
                <a:solidFill>
                  <a:schemeClr val="dk1"/>
                </a:solidFill>
              </a:rPr>
              <a:t>Feature correlation plot (heatmap):</a:t>
            </a:r>
            <a:r>
              <a:rPr lang="en-GB" sz="2100">
                <a:solidFill>
                  <a:schemeClr val="dk1"/>
                </a:solidFill>
              </a:rPr>
              <a:t> to understand the dependencies between multiple variables</a:t>
            </a:r>
            <a:endParaRPr sz="2100">
              <a:solidFill>
                <a:schemeClr val="dk1"/>
              </a:solidFill>
            </a:endParaRPr>
          </a:p>
          <a:p>
            <a:pPr indent="-361950" lvl="0" marL="457200" rtl="0" algn="l">
              <a:lnSpc>
                <a:spcPct val="115000"/>
              </a:lnSpc>
              <a:spcBef>
                <a:spcPts val="1000"/>
              </a:spcBef>
              <a:spcAft>
                <a:spcPts val="0"/>
              </a:spcAft>
              <a:buClr>
                <a:schemeClr val="dk1"/>
              </a:buClr>
              <a:buSzPts val="2100"/>
              <a:buChar char="❏"/>
            </a:pPr>
            <a:r>
              <a:rPr b="1" lang="en-GB" sz="2100">
                <a:solidFill>
                  <a:schemeClr val="dk1"/>
                </a:solidFill>
              </a:rPr>
              <a:t>Time series plots: </a:t>
            </a:r>
            <a:r>
              <a:rPr lang="en-GB" sz="2100">
                <a:solidFill>
                  <a:schemeClr val="dk1"/>
                </a:solidFill>
              </a:rPr>
              <a:t>to identify trends and seasonality in time dependent data</a:t>
            </a:r>
            <a:endParaRPr sz="2100">
              <a:solidFill>
                <a:schemeClr val="dk1"/>
              </a:solidFill>
            </a:endParaRPr>
          </a:p>
          <a:p>
            <a:pPr indent="0" lvl="0" marL="457200" rtl="0" algn="l">
              <a:lnSpc>
                <a:spcPct val="115000"/>
              </a:lnSpc>
              <a:spcBef>
                <a:spcPts val="1000"/>
              </a:spcBef>
              <a:spcAft>
                <a:spcPts val="0"/>
              </a:spcAft>
              <a:buSzPts val="2400"/>
              <a:buNone/>
            </a:pPr>
            <a:r>
              <a:t/>
            </a:r>
            <a:endParaRPr sz="2100">
              <a:solidFill>
                <a:schemeClr val="dk1"/>
              </a:solidFill>
            </a:endParaRPr>
          </a:p>
        </p:txBody>
      </p:sp>
      <p:pic>
        <p:nvPicPr>
          <p:cNvPr id="419" name="Google Shape;419;ga8e82c3f57_0_29"/>
          <p:cNvPicPr preferRelativeResize="0"/>
          <p:nvPr/>
        </p:nvPicPr>
        <p:blipFill rotWithShape="1">
          <a:blip r:embed="rId3">
            <a:alphaModFix/>
          </a:blip>
          <a:srcRect b="0" l="0" r="0" t="0"/>
          <a:stretch/>
        </p:blipFill>
        <p:spPr>
          <a:xfrm>
            <a:off x="6096000" y="2179875"/>
            <a:ext cx="5532276" cy="3291711"/>
          </a:xfrm>
          <a:prstGeom prst="rect">
            <a:avLst/>
          </a:prstGeom>
          <a:noFill/>
          <a:ln>
            <a:noFill/>
          </a:ln>
        </p:spPr>
      </p:pic>
      <p:sp>
        <p:nvSpPr>
          <p:cNvPr id="420" name="Google Shape;420;ga8e82c3f57_0_29"/>
          <p:cNvSpPr txBox="1"/>
          <p:nvPr/>
        </p:nvSpPr>
        <p:spPr>
          <a:xfrm>
            <a:off x="9392975" y="6395800"/>
            <a:ext cx="2235300" cy="3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4833.1523705164.jpg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a8e82c3f57_0_61"/>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Line chart</a:t>
            </a:r>
            <a:endParaRPr/>
          </a:p>
        </p:txBody>
      </p:sp>
      <p:sp>
        <p:nvSpPr>
          <p:cNvPr id="427" name="Google Shape;427;ga8e82c3f57_0_61"/>
          <p:cNvSpPr txBox="1"/>
          <p:nvPr>
            <p:ph idx="1" type="body"/>
          </p:nvPr>
        </p:nvSpPr>
        <p:spPr>
          <a:xfrm>
            <a:off x="491625" y="1708350"/>
            <a:ext cx="4787700" cy="27627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A line chart illustrates changes over time. </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The x-axis is usually a period of time, while the y-axis is quantity. </a:t>
            </a:r>
            <a:endParaRPr>
              <a:solidFill>
                <a:schemeClr val="dk1"/>
              </a:solidFill>
            </a:endParaRPr>
          </a:p>
          <a:p>
            <a:pPr indent="-381000" lvl="1" marL="914400" rtl="0" algn="l">
              <a:lnSpc>
                <a:spcPct val="115000"/>
              </a:lnSpc>
              <a:spcBef>
                <a:spcPts val="500"/>
              </a:spcBef>
              <a:spcAft>
                <a:spcPts val="0"/>
              </a:spcAft>
              <a:buClr>
                <a:schemeClr val="dk1"/>
              </a:buClr>
              <a:buSzPts val="2400"/>
              <a:buChar char="❏"/>
            </a:pPr>
            <a:r>
              <a:rPr lang="en-GB" sz="2400">
                <a:solidFill>
                  <a:schemeClr val="dk1"/>
                </a:solidFill>
              </a:rPr>
              <a:t>E.g this could illustrate a company’s sales for the year broken down by month or how many units a factory produced each day for the past week.</a:t>
            </a:r>
            <a:endParaRPr sz="2400">
              <a:solidFill>
                <a:schemeClr val="dk1"/>
              </a:solidFill>
            </a:endParaRPr>
          </a:p>
          <a:p>
            <a:pPr indent="0" lvl="0" marL="914400" rtl="0" algn="l">
              <a:lnSpc>
                <a:spcPct val="115000"/>
              </a:lnSpc>
              <a:spcBef>
                <a:spcPts val="1000"/>
              </a:spcBef>
              <a:spcAft>
                <a:spcPts val="0"/>
              </a:spcAft>
              <a:buSzPts val="2400"/>
              <a:buNone/>
            </a:pPr>
            <a:r>
              <a:t/>
            </a:r>
            <a:endParaRPr>
              <a:solidFill>
                <a:schemeClr val="dk1"/>
              </a:solidFill>
            </a:endParaRPr>
          </a:p>
        </p:txBody>
      </p:sp>
      <p:pic>
        <p:nvPicPr>
          <p:cNvPr id="428" name="Google Shape;428;ga8e82c3f57_0_61"/>
          <p:cNvPicPr preferRelativeResize="0"/>
          <p:nvPr/>
        </p:nvPicPr>
        <p:blipFill rotWithShape="1">
          <a:blip r:embed="rId3">
            <a:alphaModFix/>
          </a:blip>
          <a:srcRect b="0" l="0" r="0" t="0"/>
          <a:stretch/>
        </p:blipFill>
        <p:spPr>
          <a:xfrm>
            <a:off x="5620275" y="1701125"/>
            <a:ext cx="6007999" cy="3455750"/>
          </a:xfrm>
          <a:prstGeom prst="rect">
            <a:avLst/>
          </a:prstGeom>
          <a:noFill/>
          <a:ln>
            <a:noFill/>
          </a:ln>
        </p:spPr>
      </p:pic>
      <p:sp>
        <p:nvSpPr>
          <p:cNvPr id="429" name="Google Shape;429;ga8e82c3f57_0_61"/>
          <p:cNvSpPr txBox="1"/>
          <p:nvPr/>
        </p:nvSpPr>
        <p:spPr>
          <a:xfrm>
            <a:off x="8628275" y="6382950"/>
            <a:ext cx="3000000" cy="2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Source:</a:t>
            </a:r>
            <a:r>
              <a:rPr b="0" i="0" lang="en-GB" sz="8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Line-Chart-Examples.png</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540df79d55_0_1"/>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Area Chart</a:t>
            </a:r>
            <a:endParaRPr/>
          </a:p>
        </p:txBody>
      </p:sp>
      <p:sp>
        <p:nvSpPr>
          <p:cNvPr id="436" name="Google Shape;436;g540df79d55_0_1"/>
          <p:cNvSpPr txBox="1"/>
          <p:nvPr>
            <p:ph idx="1" type="body"/>
          </p:nvPr>
        </p:nvSpPr>
        <p:spPr>
          <a:xfrm>
            <a:off x="491625" y="1708350"/>
            <a:ext cx="4678800" cy="39990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An area chart is an adaptation of a line chart where the area under the line is filled in to emphasize its significance. </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The color fill for the area under each line should be somewhat transparent so that overlapping areas can be discerned.</a:t>
            </a:r>
            <a:endParaRPr>
              <a:solidFill>
                <a:schemeClr val="dk1"/>
              </a:solidFill>
            </a:endParaRPr>
          </a:p>
          <a:p>
            <a:pPr indent="0" lvl="0" marL="457200" rtl="0" algn="l">
              <a:lnSpc>
                <a:spcPct val="115000"/>
              </a:lnSpc>
              <a:spcBef>
                <a:spcPts val="1000"/>
              </a:spcBef>
              <a:spcAft>
                <a:spcPts val="0"/>
              </a:spcAft>
              <a:buSzPts val="2400"/>
              <a:buNone/>
            </a:pPr>
            <a:r>
              <a:t/>
            </a:r>
            <a:endParaRPr>
              <a:solidFill>
                <a:schemeClr val="dk1"/>
              </a:solidFill>
            </a:endParaRPr>
          </a:p>
        </p:txBody>
      </p:sp>
      <p:pic>
        <p:nvPicPr>
          <p:cNvPr id="437" name="Google Shape;437;g540df79d55_0_1"/>
          <p:cNvPicPr preferRelativeResize="0"/>
          <p:nvPr/>
        </p:nvPicPr>
        <p:blipFill rotWithShape="1">
          <a:blip r:embed="rId3">
            <a:alphaModFix/>
          </a:blip>
          <a:srcRect b="0" l="0" r="0" t="0"/>
          <a:stretch/>
        </p:blipFill>
        <p:spPr>
          <a:xfrm>
            <a:off x="5433811" y="1929975"/>
            <a:ext cx="6194463" cy="3252075"/>
          </a:xfrm>
          <a:prstGeom prst="rect">
            <a:avLst/>
          </a:prstGeom>
          <a:noFill/>
          <a:ln>
            <a:noFill/>
          </a:ln>
        </p:spPr>
      </p:pic>
      <p:sp>
        <p:nvSpPr>
          <p:cNvPr id="438" name="Google Shape;438;g540df79d55_0_1"/>
          <p:cNvSpPr txBox="1"/>
          <p:nvPr/>
        </p:nvSpPr>
        <p:spPr>
          <a:xfrm>
            <a:off x="8628275" y="6363375"/>
            <a:ext cx="3000000" cy="3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area-chart.png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a8e82c3f57_0_9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Bar Chart</a:t>
            </a:r>
            <a:endParaRPr/>
          </a:p>
        </p:txBody>
      </p:sp>
      <p:sp>
        <p:nvSpPr>
          <p:cNvPr id="445" name="Google Shape;445;ga8e82c3f57_0_92"/>
          <p:cNvSpPr txBox="1"/>
          <p:nvPr>
            <p:ph idx="1" type="body"/>
          </p:nvPr>
        </p:nvSpPr>
        <p:spPr>
          <a:xfrm>
            <a:off x="264300" y="1793375"/>
            <a:ext cx="5351100" cy="26490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A bar chart also illustrates changes over time. But if there is more than one variable, a bar chart can make it easier to compare the data for each variable at each moment in time. </a:t>
            </a:r>
            <a:endParaRPr>
              <a:solidFill>
                <a:schemeClr val="dk1"/>
              </a:solidFill>
            </a:endParaRPr>
          </a:p>
          <a:p>
            <a:pPr indent="-381000" lvl="1" marL="914400" rtl="0" algn="l">
              <a:lnSpc>
                <a:spcPct val="115000"/>
              </a:lnSpc>
              <a:spcBef>
                <a:spcPts val="0"/>
              </a:spcBef>
              <a:spcAft>
                <a:spcPts val="0"/>
              </a:spcAft>
              <a:buClr>
                <a:schemeClr val="dk1"/>
              </a:buClr>
              <a:buSzPts val="2400"/>
              <a:buChar char="❏"/>
            </a:pPr>
            <a:r>
              <a:rPr lang="en-GB" sz="2400">
                <a:solidFill>
                  <a:schemeClr val="dk1"/>
                </a:solidFill>
              </a:rPr>
              <a:t>For example, a bar chart could compare the company’s sales from this year to last year.</a:t>
            </a:r>
            <a:endParaRPr sz="2400">
              <a:solidFill>
                <a:schemeClr val="dk1"/>
              </a:solidFill>
            </a:endParaRPr>
          </a:p>
          <a:p>
            <a:pPr indent="0" lvl="0" marL="914400" rtl="0" algn="l">
              <a:lnSpc>
                <a:spcPct val="115000"/>
              </a:lnSpc>
              <a:spcBef>
                <a:spcPts val="1000"/>
              </a:spcBef>
              <a:spcAft>
                <a:spcPts val="0"/>
              </a:spcAft>
              <a:buSzPts val="2400"/>
              <a:buNone/>
            </a:pPr>
            <a:r>
              <a:t/>
            </a:r>
            <a:endParaRPr>
              <a:solidFill>
                <a:schemeClr val="dk1"/>
              </a:solidFill>
            </a:endParaRPr>
          </a:p>
        </p:txBody>
      </p:sp>
      <p:pic>
        <p:nvPicPr>
          <p:cNvPr id="446" name="Google Shape;446;ga8e82c3f57_0_92"/>
          <p:cNvPicPr preferRelativeResize="0"/>
          <p:nvPr/>
        </p:nvPicPr>
        <p:blipFill rotWithShape="1">
          <a:blip r:embed="rId3">
            <a:alphaModFix/>
          </a:blip>
          <a:srcRect b="0" l="0" r="0" t="0"/>
          <a:stretch/>
        </p:blipFill>
        <p:spPr>
          <a:xfrm>
            <a:off x="5961300" y="286051"/>
            <a:ext cx="5190975" cy="3142958"/>
          </a:xfrm>
          <a:prstGeom prst="rect">
            <a:avLst/>
          </a:prstGeom>
          <a:noFill/>
          <a:ln>
            <a:noFill/>
          </a:ln>
        </p:spPr>
      </p:pic>
      <p:sp>
        <p:nvSpPr>
          <p:cNvPr id="447" name="Google Shape;447;ga8e82c3f57_0_92"/>
          <p:cNvSpPr txBox="1"/>
          <p:nvPr/>
        </p:nvSpPr>
        <p:spPr>
          <a:xfrm>
            <a:off x="10100975" y="6428675"/>
            <a:ext cx="1527300" cy="3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wk8_fig19.tif.jpg</a:t>
            </a:r>
            <a:endParaRPr b="0" i="0" sz="900" u="none" cap="none" strike="noStrike">
              <a:solidFill>
                <a:srgbClr val="000000"/>
              </a:solidFill>
              <a:latin typeface="Arial"/>
              <a:ea typeface="Arial"/>
              <a:cs typeface="Arial"/>
              <a:sym typeface="Arial"/>
            </a:endParaRPr>
          </a:p>
        </p:txBody>
      </p:sp>
      <p:pic>
        <p:nvPicPr>
          <p:cNvPr id="448" name="Google Shape;448;ga8e82c3f57_0_92"/>
          <p:cNvPicPr preferRelativeResize="0"/>
          <p:nvPr/>
        </p:nvPicPr>
        <p:blipFill rotWithShape="1">
          <a:blip r:embed="rId5">
            <a:alphaModFix/>
          </a:blip>
          <a:srcRect b="0" l="0" r="0" t="0"/>
          <a:stretch/>
        </p:blipFill>
        <p:spPr>
          <a:xfrm>
            <a:off x="8167175" y="3339675"/>
            <a:ext cx="3296075" cy="2814750"/>
          </a:xfrm>
          <a:prstGeom prst="rect">
            <a:avLst/>
          </a:prstGeom>
          <a:noFill/>
          <a:ln>
            <a:noFill/>
          </a:ln>
        </p:spPr>
      </p:pic>
      <p:sp>
        <p:nvSpPr>
          <p:cNvPr id="449" name="Google Shape;449;ga8e82c3f57_0_92"/>
          <p:cNvSpPr txBox="1"/>
          <p:nvPr/>
        </p:nvSpPr>
        <p:spPr>
          <a:xfrm>
            <a:off x="10100975" y="6154425"/>
            <a:ext cx="1616700" cy="3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6">
                  <a:extLst>
                    <a:ext uri="{A12FA001-AC4F-418D-AE19-62706E023703}">
                      <ahyp:hlinkClr val="tx"/>
                    </a:ext>
                  </a:extLst>
                </a:hlinkClick>
              </a:rPr>
              <a:t>barchart_ver_1.jpg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540df79d55_0_11"/>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Histogram</a:t>
            </a:r>
            <a:endParaRPr/>
          </a:p>
        </p:txBody>
      </p:sp>
      <p:sp>
        <p:nvSpPr>
          <p:cNvPr id="456" name="Google Shape;456;g540df79d55_0_11"/>
          <p:cNvSpPr txBox="1"/>
          <p:nvPr>
            <p:ph idx="1" type="body"/>
          </p:nvPr>
        </p:nvSpPr>
        <p:spPr>
          <a:xfrm>
            <a:off x="483875" y="1355474"/>
            <a:ext cx="5974800" cy="52110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A histogram looks like a bar chart, but measures frequency rather than trends over time. </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The x-axis of a histogram lists the “bins” or intervals of the variable, and the y-axis is frequency, so each bar represents the frequency of that bin. </a:t>
            </a:r>
            <a:endParaRPr>
              <a:solidFill>
                <a:schemeClr val="dk1"/>
              </a:solidFill>
            </a:endParaRPr>
          </a:p>
          <a:p>
            <a:pPr indent="-361950" lvl="1" marL="914400" rtl="0" algn="l">
              <a:lnSpc>
                <a:spcPct val="115000"/>
              </a:lnSpc>
              <a:spcBef>
                <a:spcPts val="0"/>
              </a:spcBef>
              <a:spcAft>
                <a:spcPts val="0"/>
              </a:spcAft>
              <a:buClr>
                <a:schemeClr val="dk1"/>
              </a:buClr>
              <a:buSzPts val="2100"/>
              <a:buChar char="❏"/>
            </a:pPr>
            <a:r>
              <a:rPr lang="en-GB" sz="2100">
                <a:solidFill>
                  <a:schemeClr val="dk1"/>
                </a:solidFill>
              </a:rPr>
              <a:t>For example, measure the frequencies of each answer to a survey question. The bins would be the answer: “unsatisfactory,” “neutral,” and “satisfactory.” This would tell you how many people gave each answer.</a:t>
            </a:r>
            <a:endParaRPr sz="2100">
              <a:solidFill>
                <a:schemeClr val="dk1"/>
              </a:solidFill>
            </a:endParaRPr>
          </a:p>
        </p:txBody>
      </p:sp>
      <p:pic>
        <p:nvPicPr>
          <p:cNvPr id="457" name="Google Shape;457;g540df79d55_0_11"/>
          <p:cNvPicPr preferRelativeResize="0"/>
          <p:nvPr/>
        </p:nvPicPr>
        <p:blipFill rotWithShape="1">
          <a:blip r:embed="rId3">
            <a:alphaModFix/>
          </a:blip>
          <a:srcRect b="0" l="0" r="0" t="0"/>
          <a:stretch/>
        </p:blipFill>
        <p:spPr>
          <a:xfrm>
            <a:off x="6672598" y="1835600"/>
            <a:ext cx="4802000" cy="2698500"/>
          </a:xfrm>
          <a:prstGeom prst="rect">
            <a:avLst/>
          </a:prstGeom>
          <a:noFill/>
          <a:ln>
            <a:noFill/>
          </a:ln>
        </p:spPr>
      </p:pic>
      <p:sp>
        <p:nvSpPr>
          <p:cNvPr id="458" name="Google Shape;458;g540df79d55_0_11"/>
          <p:cNvSpPr txBox="1"/>
          <p:nvPr/>
        </p:nvSpPr>
        <p:spPr>
          <a:xfrm>
            <a:off x="9468575" y="6436975"/>
            <a:ext cx="2159700" cy="3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histogram chart.png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a8e82c3f57_0_68"/>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Scatter Plot</a:t>
            </a:r>
            <a:endParaRPr/>
          </a:p>
        </p:txBody>
      </p:sp>
      <p:sp>
        <p:nvSpPr>
          <p:cNvPr id="465" name="Google Shape;465;ga8e82c3f57_0_68"/>
          <p:cNvSpPr txBox="1"/>
          <p:nvPr>
            <p:ph idx="1" type="body"/>
          </p:nvPr>
        </p:nvSpPr>
        <p:spPr>
          <a:xfrm>
            <a:off x="483875" y="1493550"/>
            <a:ext cx="5975100" cy="33393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Scatter plots are used to find correlations. </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Each point on a scatter plot means “when x = this, then y equals this.” </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That way, if the points trend a certain way (upward to the left, downward to the right, etc.) there is a relationship between them. </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If the plot is truly scattered with no trend at all, then the variables do not affect each other at all.</a:t>
            </a:r>
            <a:endParaRPr>
              <a:solidFill>
                <a:schemeClr val="dk1"/>
              </a:solidFill>
            </a:endParaRPr>
          </a:p>
          <a:p>
            <a:pPr indent="0" lvl="0" marL="457200" rtl="0" algn="l">
              <a:lnSpc>
                <a:spcPct val="115000"/>
              </a:lnSpc>
              <a:spcBef>
                <a:spcPts val="1000"/>
              </a:spcBef>
              <a:spcAft>
                <a:spcPts val="0"/>
              </a:spcAft>
              <a:buSzPts val="2400"/>
              <a:buNone/>
            </a:pPr>
            <a:r>
              <a:t/>
            </a:r>
            <a:endParaRPr>
              <a:solidFill>
                <a:schemeClr val="dk1"/>
              </a:solidFill>
            </a:endParaRPr>
          </a:p>
        </p:txBody>
      </p:sp>
      <p:pic>
        <p:nvPicPr>
          <p:cNvPr id="466" name="Google Shape;466;ga8e82c3f57_0_68"/>
          <p:cNvPicPr preferRelativeResize="0"/>
          <p:nvPr/>
        </p:nvPicPr>
        <p:blipFill rotWithShape="1">
          <a:blip r:embed="rId3">
            <a:alphaModFix/>
          </a:blip>
          <a:srcRect b="0" l="0" r="0" t="0"/>
          <a:stretch/>
        </p:blipFill>
        <p:spPr>
          <a:xfrm>
            <a:off x="6858925" y="1697075"/>
            <a:ext cx="4769351" cy="3577023"/>
          </a:xfrm>
          <a:prstGeom prst="rect">
            <a:avLst/>
          </a:prstGeom>
          <a:noFill/>
          <a:ln>
            <a:noFill/>
          </a:ln>
        </p:spPr>
      </p:pic>
      <p:sp>
        <p:nvSpPr>
          <p:cNvPr id="467" name="Google Shape;467;ga8e82c3f57_0_68"/>
          <p:cNvSpPr txBox="1"/>
          <p:nvPr/>
        </p:nvSpPr>
        <p:spPr>
          <a:xfrm>
            <a:off x="8058250" y="6394750"/>
            <a:ext cx="3472800" cy="1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CreateScatterPlotsUsingGroupedDataExample_01.png</a:t>
            </a:r>
            <a:endParaRPr b="0" i="0" sz="900" u="none" cap="none" strike="noStrike">
              <a:solidFill>
                <a:srgbClr val="000000"/>
              </a:solidFill>
              <a:latin typeface="Arial"/>
              <a:ea typeface="Arial"/>
              <a:cs typeface="Arial"/>
              <a:sym typeface="Arial"/>
            </a:endParaRPr>
          </a:p>
        </p:txBody>
      </p:sp>
      <p:pic>
        <p:nvPicPr>
          <p:cNvPr id="468" name="Google Shape;468;ga8e82c3f57_0_68"/>
          <p:cNvPicPr preferRelativeResize="0"/>
          <p:nvPr/>
        </p:nvPicPr>
        <p:blipFill>
          <a:blip r:embed="rId5">
            <a:alphaModFix/>
          </a:blip>
          <a:stretch>
            <a:fillRect/>
          </a:stretch>
        </p:blipFill>
        <p:spPr>
          <a:xfrm>
            <a:off x="152400" y="4985250"/>
            <a:ext cx="3757699" cy="1720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540df79d55_0_23"/>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Pie Chart</a:t>
            </a:r>
            <a:endParaRPr/>
          </a:p>
        </p:txBody>
      </p:sp>
      <p:sp>
        <p:nvSpPr>
          <p:cNvPr id="475" name="Google Shape;475;g540df79d55_0_23"/>
          <p:cNvSpPr txBox="1"/>
          <p:nvPr>
            <p:ph idx="1" type="body"/>
          </p:nvPr>
        </p:nvSpPr>
        <p:spPr>
          <a:xfrm>
            <a:off x="491625" y="1708350"/>
            <a:ext cx="5998200" cy="40131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A pie chart is the best option for illustrating percentages, because it shows each element as part of a whole. </a:t>
            </a:r>
            <a:endParaRPr>
              <a:solidFill>
                <a:schemeClr val="dk1"/>
              </a:solidFill>
            </a:endParaRPr>
          </a:p>
          <a:p>
            <a:pPr indent="-381000" lvl="1" marL="914400" rtl="0" algn="l">
              <a:lnSpc>
                <a:spcPct val="115000"/>
              </a:lnSpc>
              <a:spcBef>
                <a:spcPts val="0"/>
              </a:spcBef>
              <a:spcAft>
                <a:spcPts val="0"/>
              </a:spcAft>
              <a:buClr>
                <a:schemeClr val="dk1"/>
              </a:buClr>
              <a:buSzPts val="2400"/>
              <a:buChar char="❏"/>
            </a:pPr>
            <a:r>
              <a:rPr lang="en-GB" sz="2400">
                <a:solidFill>
                  <a:schemeClr val="dk1"/>
                </a:solidFill>
              </a:rPr>
              <a:t>For example, If the data explains a breakdown in percentages, a pie chart will clearly present the pieces in the proper proportions.</a:t>
            </a:r>
            <a:endParaRPr sz="2400">
              <a:solidFill>
                <a:schemeClr val="dk1"/>
              </a:solidFill>
            </a:endParaRPr>
          </a:p>
          <a:p>
            <a:pPr indent="0" lvl="0" marL="457200" rtl="0" algn="l">
              <a:lnSpc>
                <a:spcPct val="115000"/>
              </a:lnSpc>
              <a:spcBef>
                <a:spcPts val="1000"/>
              </a:spcBef>
              <a:spcAft>
                <a:spcPts val="0"/>
              </a:spcAft>
              <a:buSzPts val="2400"/>
              <a:buNone/>
            </a:pPr>
            <a:r>
              <a:t/>
            </a:r>
            <a:endParaRPr>
              <a:solidFill>
                <a:schemeClr val="dk1"/>
              </a:solidFill>
            </a:endParaRPr>
          </a:p>
        </p:txBody>
      </p:sp>
      <p:pic>
        <p:nvPicPr>
          <p:cNvPr id="476" name="Google Shape;476;g540df79d55_0_23"/>
          <p:cNvPicPr preferRelativeResize="0"/>
          <p:nvPr/>
        </p:nvPicPr>
        <p:blipFill rotWithShape="1">
          <a:blip r:embed="rId3">
            <a:alphaModFix/>
          </a:blip>
          <a:srcRect b="0" l="0" r="0" t="0"/>
          <a:stretch/>
        </p:blipFill>
        <p:spPr>
          <a:xfrm>
            <a:off x="6742025" y="1603975"/>
            <a:ext cx="4529225" cy="3781175"/>
          </a:xfrm>
          <a:prstGeom prst="rect">
            <a:avLst/>
          </a:prstGeom>
          <a:noFill/>
          <a:ln>
            <a:noFill/>
          </a:ln>
        </p:spPr>
      </p:pic>
      <p:sp>
        <p:nvSpPr>
          <p:cNvPr id="477" name="Google Shape;477;g540df79d55_0_23"/>
          <p:cNvSpPr txBox="1"/>
          <p:nvPr/>
        </p:nvSpPr>
        <p:spPr>
          <a:xfrm>
            <a:off x="9354875" y="6346175"/>
            <a:ext cx="2273400" cy="2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2D_B_W_Pie_Chart_1.png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a8e82c3f57_0_75"/>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Heat Map</a:t>
            </a:r>
            <a:endParaRPr/>
          </a:p>
        </p:txBody>
      </p:sp>
      <p:sp>
        <p:nvSpPr>
          <p:cNvPr id="484" name="Google Shape;484;ga8e82c3f57_0_75"/>
          <p:cNvSpPr txBox="1"/>
          <p:nvPr>
            <p:ph idx="1" type="body"/>
          </p:nvPr>
        </p:nvSpPr>
        <p:spPr>
          <a:xfrm>
            <a:off x="483875" y="1421100"/>
            <a:ext cx="5307000" cy="38727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A heat map is basically a color-coded matrix. </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A formula is used to color each cell of the matrix is shaded to represent the relative value or risk of that cell.</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Usually heat map colors range from green to red, with green being a better result and red being worse.</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This type of visualization is helpful because colors are quicker to interpret than numbers.</a:t>
            </a:r>
            <a:endParaRPr>
              <a:solidFill>
                <a:schemeClr val="dk1"/>
              </a:solidFill>
            </a:endParaRPr>
          </a:p>
          <a:p>
            <a:pPr indent="0" lvl="0" marL="457200" rtl="0" algn="l">
              <a:lnSpc>
                <a:spcPct val="115000"/>
              </a:lnSpc>
              <a:spcBef>
                <a:spcPts val="1000"/>
              </a:spcBef>
              <a:spcAft>
                <a:spcPts val="0"/>
              </a:spcAft>
              <a:buSzPts val="2400"/>
              <a:buNone/>
            </a:pPr>
            <a:r>
              <a:t/>
            </a:r>
            <a:endParaRPr>
              <a:solidFill>
                <a:schemeClr val="dk1"/>
              </a:solidFill>
            </a:endParaRPr>
          </a:p>
        </p:txBody>
      </p:sp>
      <p:pic>
        <p:nvPicPr>
          <p:cNvPr id="485" name="Google Shape;485;ga8e82c3f57_0_75"/>
          <p:cNvPicPr preferRelativeResize="0"/>
          <p:nvPr/>
        </p:nvPicPr>
        <p:blipFill rotWithShape="1">
          <a:blip r:embed="rId3">
            <a:alphaModFix/>
          </a:blip>
          <a:srcRect b="0" l="0" r="0" t="0"/>
          <a:stretch/>
        </p:blipFill>
        <p:spPr>
          <a:xfrm>
            <a:off x="5937475" y="1697075"/>
            <a:ext cx="5369600" cy="3596725"/>
          </a:xfrm>
          <a:prstGeom prst="rect">
            <a:avLst/>
          </a:prstGeom>
          <a:noFill/>
          <a:ln>
            <a:noFill/>
          </a:ln>
        </p:spPr>
      </p:pic>
      <p:sp>
        <p:nvSpPr>
          <p:cNvPr id="486" name="Google Shape;486;ga8e82c3f57_0_75"/>
          <p:cNvSpPr txBox="1"/>
          <p:nvPr/>
        </p:nvSpPr>
        <p:spPr>
          <a:xfrm>
            <a:off x="8555300" y="6248450"/>
            <a:ext cx="3006000" cy="45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 </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5bc54470-b71d-4ed6-8586-4063b4ebfeb8.png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Last Week</a:t>
            </a:r>
            <a:endParaRPr/>
          </a:p>
        </p:txBody>
      </p:sp>
      <p:sp>
        <p:nvSpPr>
          <p:cNvPr id="182" name="Google Shape;182;p2"/>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Learn What is Data preprocessing?</a:t>
            </a:r>
            <a:endParaRPr sz="2600">
              <a:solidFill>
                <a:schemeClr val="dk1"/>
              </a:solidFill>
            </a:endParaRPr>
          </a:p>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Identify the importance of data preprocessing</a:t>
            </a:r>
            <a:endParaRPr sz="2600">
              <a:solidFill>
                <a:schemeClr val="dk1"/>
              </a:solidFill>
            </a:endParaRPr>
          </a:p>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Understand how to apply data Cleaning</a:t>
            </a:r>
            <a:endParaRPr sz="2500">
              <a:solidFill>
                <a:schemeClr val="dk1"/>
              </a:solidFill>
            </a:endParaRPr>
          </a:p>
          <a:p>
            <a:pPr indent="0" lvl="0" marL="0" rtl="0" algn="l">
              <a:lnSpc>
                <a:spcPct val="90000"/>
              </a:lnSpc>
              <a:spcBef>
                <a:spcPts val="1000"/>
              </a:spcBef>
              <a:spcAft>
                <a:spcPts val="0"/>
              </a:spcAft>
              <a:buClr>
                <a:srgbClr val="343434"/>
              </a:buClr>
              <a:buSzPts val="2400"/>
              <a:buNone/>
            </a:pPr>
            <a:r>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540df79d55_0_31"/>
          <p:cNvSpPr txBox="1"/>
          <p:nvPr>
            <p:ph type="title"/>
          </p:nvPr>
        </p:nvSpPr>
        <p:spPr>
          <a:xfrm>
            <a:off x="2239400" y="1780800"/>
            <a:ext cx="7611900" cy="2942700"/>
          </a:xfrm>
          <a:prstGeom prst="rect">
            <a:avLst/>
          </a:prstGeom>
          <a:noFill/>
          <a:ln>
            <a:noFill/>
          </a:ln>
        </p:spPr>
        <p:txBody>
          <a:bodyPr anchorCtr="0" anchor="t" bIns="45700" lIns="91425" spcFirstLastPara="1" rIns="91425" wrap="square" tIns="45700">
            <a:noAutofit/>
          </a:bodyPr>
          <a:lstStyle/>
          <a:p>
            <a:pPr indent="0" lvl="0" marL="0" rtl="0" algn="ctr">
              <a:lnSpc>
                <a:spcPct val="81818"/>
              </a:lnSpc>
              <a:spcBef>
                <a:spcPts val="0"/>
              </a:spcBef>
              <a:spcAft>
                <a:spcPts val="0"/>
              </a:spcAft>
              <a:buSzPts val="4400"/>
              <a:buNone/>
            </a:pPr>
            <a:r>
              <a:rPr b="0" lang="en-GB">
                <a:latin typeface="Montserrat Medium"/>
                <a:ea typeface="Montserrat Medium"/>
                <a:cs typeface="Montserrat Medium"/>
                <a:sym typeface="Montserrat Medium"/>
              </a:rPr>
              <a:t>Good vs Bad Visualization</a:t>
            </a:r>
            <a:endParaRPr b="0">
              <a:latin typeface="Montserrat Medium"/>
              <a:ea typeface="Montserrat Medium"/>
              <a:cs typeface="Montserrat Medium"/>
              <a:sym typeface="Montserrat Medium"/>
            </a:endParaRPr>
          </a:p>
          <a:p>
            <a:pPr indent="0" lvl="0" marL="0" rtl="0" algn="ctr">
              <a:lnSpc>
                <a:spcPct val="81818"/>
              </a:lnSpc>
              <a:spcBef>
                <a:spcPts val="0"/>
              </a:spcBef>
              <a:spcAft>
                <a:spcPts val="0"/>
              </a:spcAft>
              <a:buSzPts val="4400"/>
              <a:buNone/>
            </a:pPr>
            <a:r>
              <a:t/>
            </a:r>
            <a:endParaRPr b="0">
              <a:latin typeface="Montserrat Medium"/>
              <a:ea typeface="Montserrat Medium"/>
              <a:cs typeface="Montserrat Medium"/>
              <a:sym typeface="Montserrat Medium"/>
            </a:endParaRPr>
          </a:p>
          <a:p>
            <a:pPr indent="0" lvl="0" marL="0" rtl="0" algn="ctr">
              <a:lnSpc>
                <a:spcPct val="81818"/>
              </a:lnSpc>
              <a:spcBef>
                <a:spcPts val="0"/>
              </a:spcBef>
              <a:spcAft>
                <a:spcPts val="0"/>
              </a:spcAft>
              <a:buClr>
                <a:schemeClr val="dk1"/>
              </a:buClr>
              <a:buSzPts val="1100"/>
              <a:buFont typeface="Arial"/>
              <a:buNone/>
            </a:pPr>
            <a:r>
              <a:rPr b="0" lang="en-GB">
                <a:latin typeface="Montserrat Medium"/>
                <a:ea typeface="Montserrat Medium"/>
                <a:cs typeface="Montserrat Medium"/>
                <a:sym typeface="Montserrat Medium"/>
              </a:rPr>
              <a:t>What makes a good visualization?</a:t>
            </a:r>
            <a:endParaRPr b="0">
              <a:latin typeface="Montserrat Medium"/>
              <a:ea typeface="Montserrat Medium"/>
              <a:cs typeface="Montserrat Medium"/>
              <a:sym typeface="Montserrat Medium"/>
            </a:endParaRPr>
          </a:p>
          <a:p>
            <a:pPr indent="0" lvl="0" marL="0" rtl="0" algn="ctr">
              <a:lnSpc>
                <a:spcPct val="81818"/>
              </a:lnSpc>
              <a:spcBef>
                <a:spcPts val="0"/>
              </a:spcBef>
              <a:spcAft>
                <a:spcPts val="0"/>
              </a:spcAft>
              <a:buSzPts val="4400"/>
              <a:buNone/>
            </a:pPr>
            <a:r>
              <a:t/>
            </a:r>
            <a:endParaRPr b="0">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a8e82c3f57_0_118"/>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Maximize Data-Ink Ratio</a:t>
            </a:r>
            <a:endParaRPr/>
          </a:p>
        </p:txBody>
      </p:sp>
      <p:sp>
        <p:nvSpPr>
          <p:cNvPr id="498" name="Google Shape;498;ga8e82c3f57_0_118"/>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n-GB"/>
              <a:t> </a:t>
            </a:r>
            <a:endParaRPr/>
          </a:p>
        </p:txBody>
      </p:sp>
      <p:pic>
        <p:nvPicPr>
          <p:cNvPr descr="data-ink-ratio.jpg" id="499" name="Google Shape;499;ga8e82c3f57_0_118"/>
          <p:cNvPicPr preferRelativeResize="0"/>
          <p:nvPr/>
        </p:nvPicPr>
        <p:blipFill rotWithShape="1">
          <a:blip r:embed="rId3">
            <a:alphaModFix/>
          </a:blip>
          <a:srcRect b="0" l="0" r="0" t="0"/>
          <a:stretch/>
        </p:blipFill>
        <p:spPr>
          <a:xfrm>
            <a:off x="2359467" y="1600200"/>
            <a:ext cx="7298767" cy="1337634"/>
          </a:xfrm>
          <a:prstGeom prst="rect">
            <a:avLst/>
          </a:prstGeom>
          <a:noFill/>
          <a:ln>
            <a:noFill/>
          </a:ln>
        </p:spPr>
      </p:pic>
      <p:pic>
        <p:nvPicPr>
          <p:cNvPr descr="data-ink-low.jpg" id="500" name="Google Shape;500;ga8e82c3f57_0_118"/>
          <p:cNvPicPr preferRelativeResize="0"/>
          <p:nvPr/>
        </p:nvPicPr>
        <p:blipFill rotWithShape="1">
          <a:blip r:embed="rId4">
            <a:alphaModFix/>
          </a:blip>
          <a:srcRect b="0" l="0" r="0" t="0"/>
          <a:stretch/>
        </p:blipFill>
        <p:spPr>
          <a:xfrm>
            <a:off x="248563" y="2937833"/>
            <a:ext cx="5277261" cy="3629967"/>
          </a:xfrm>
          <a:prstGeom prst="rect">
            <a:avLst/>
          </a:prstGeom>
          <a:noFill/>
          <a:ln>
            <a:noFill/>
          </a:ln>
        </p:spPr>
      </p:pic>
      <p:pic>
        <p:nvPicPr>
          <p:cNvPr descr="data-in-high.jpg" id="501" name="Google Shape;501;ga8e82c3f57_0_118"/>
          <p:cNvPicPr preferRelativeResize="0"/>
          <p:nvPr/>
        </p:nvPicPr>
        <p:blipFill rotWithShape="1">
          <a:blip r:embed="rId5">
            <a:alphaModFix/>
          </a:blip>
          <a:srcRect b="0" l="0" r="0" t="0"/>
          <a:stretch/>
        </p:blipFill>
        <p:spPr>
          <a:xfrm>
            <a:off x="6315700" y="2994700"/>
            <a:ext cx="5028233" cy="3391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a8e82c3f57_0_126"/>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Graphical Integrity: Scale Distortion</a:t>
            </a:r>
            <a:endParaRPr/>
          </a:p>
        </p:txBody>
      </p:sp>
      <p:pic>
        <p:nvPicPr>
          <p:cNvPr descr="bush-tax-cuts.jpg" id="507" name="Google Shape;507;ga8e82c3f57_0_126"/>
          <p:cNvPicPr preferRelativeResize="0"/>
          <p:nvPr/>
        </p:nvPicPr>
        <p:blipFill rotWithShape="1">
          <a:blip r:embed="rId3">
            <a:alphaModFix/>
          </a:blip>
          <a:srcRect b="0" l="0" r="0" t="0"/>
          <a:stretch/>
        </p:blipFill>
        <p:spPr>
          <a:xfrm>
            <a:off x="5430823" y="1787575"/>
            <a:ext cx="6089674" cy="2905325"/>
          </a:xfrm>
          <a:prstGeom prst="rect">
            <a:avLst/>
          </a:prstGeom>
          <a:noFill/>
          <a:ln>
            <a:noFill/>
          </a:ln>
        </p:spPr>
      </p:pic>
      <p:sp>
        <p:nvSpPr>
          <p:cNvPr id="508" name="Google Shape;508;ga8e82c3f57_0_126"/>
          <p:cNvSpPr txBox="1"/>
          <p:nvPr/>
        </p:nvSpPr>
        <p:spPr>
          <a:xfrm>
            <a:off x="207423" y="1711271"/>
            <a:ext cx="4869900" cy="2456700"/>
          </a:xfrm>
          <a:prstGeom prst="rect">
            <a:avLst/>
          </a:prstGeom>
          <a:noFill/>
          <a:ln>
            <a:noFill/>
          </a:ln>
        </p:spPr>
        <p:txBody>
          <a:bodyPr anchorCtr="0" anchor="t" bIns="121900" lIns="121900" spcFirstLastPara="1" rIns="121900" wrap="square" tIns="121900">
            <a:noAutofit/>
          </a:bodyPr>
          <a:lstStyle/>
          <a:p>
            <a:pPr indent="-387350" lvl="0" marL="457200" marR="0" rtl="0" algn="l">
              <a:lnSpc>
                <a:spcPct val="115000"/>
              </a:lnSpc>
              <a:spcBef>
                <a:spcPts val="0"/>
              </a:spcBef>
              <a:spcAft>
                <a:spcPts val="0"/>
              </a:spcAft>
              <a:buClr>
                <a:srgbClr val="000000"/>
              </a:buClr>
              <a:buSzPts val="2500"/>
              <a:buFont typeface="Calibri"/>
              <a:buChar char="❏"/>
            </a:pPr>
            <a:r>
              <a:rPr b="0" i="0" lang="en-GB" sz="2500" u="none" cap="none" strike="noStrike">
                <a:solidFill>
                  <a:srgbClr val="000000"/>
                </a:solidFill>
                <a:latin typeface="Calibri"/>
                <a:ea typeface="Calibri"/>
                <a:cs typeface="Calibri"/>
                <a:sym typeface="Calibri"/>
              </a:rPr>
              <a:t>Always start bar graphs at zero.</a:t>
            </a:r>
            <a:endParaRPr b="0" i="0" sz="2500" u="none" cap="none" strike="noStrike">
              <a:solidFill>
                <a:srgbClr val="000000"/>
              </a:solidFill>
              <a:latin typeface="Calibri"/>
              <a:ea typeface="Calibri"/>
              <a:cs typeface="Calibri"/>
              <a:sym typeface="Calibri"/>
            </a:endParaRPr>
          </a:p>
          <a:p>
            <a:pPr indent="-387350" lvl="0" marL="457200" marR="0" rtl="0" algn="l">
              <a:lnSpc>
                <a:spcPct val="115000"/>
              </a:lnSpc>
              <a:spcBef>
                <a:spcPts val="0"/>
              </a:spcBef>
              <a:spcAft>
                <a:spcPts val="0"/>
              </a:spcAft>
              <a:buClr>
                <a:srgbClr val="000000"/>
              </a:buClr>
              <a:buSzPts val="2500"/>
              <a:buFont typeface="Calibri"/>
              <a:buChar char="❏"/>
            </a:pPr>
            <a:r>
              <a:rPr b="0" i="0" lang="en-GB" sz="2500" u="none" cap="none" strike="noStrike">
                <a:solidFill>
                  <a:srgbClr val="000000"/>
                </a:solidFill>
                <a:latin typeface="Calibri"/>
                <a:ea typeface="Calibri"/>
                <a:cs typeface="Calibri"/>
                <a:sym typeface="Calibri"/>
              </a:rPr>
              <a:t>Always properly label your axes.</a:t>
            </a:r>
            <a:endParaRPr b="0" i="0" sz="2500" u="none" cap="none" strike="noStrike">
              <a:solidFill>
                <a:srgbClr val="000000"/>
              </a:solidFill>
              <a:latin typeface="Calibri"/>
              <a:ea typeface="Calibri"/>
              <a:cs typeface="Calibri"/>
              <a:sym typeface="Calibri"/>
            </a:endParaRPr>
          </a:p>
          <a:p>
            <a:pPr indent="-387350" lvl="0" marL="457200" marR="0" rtl="0" algn="l">
              <a:lnSpc>
                <a:spcPct val="115000"/>
              </a:lnSpc>
              <a:spcBef>
                <a:spcPts val="0"/>
              </a:spcBef>
              <a:spcAft>
                <a:spcPts val="0"/>
              </a:spcAft>
              <a:buClr>
                <a:srgbClr val="000000"/>
              </a:buClr>
              <a:buSzPts val="2500"/>
              <a:buFont typeface="Calibri"/>
              <a:buChar char="❏"/>
            </a:pPr>
            <a:r>
              <a:rPr b="0" i="0" lang="en-GB" sz="2500" u="none" cap="none" strike="noStrike">
                <a:solidFill>
                  <a:srgbClr val="000000"/>
                </a:solidFill>
                <a:latin typeface="Calibri"/>
                <a:ea typeface="Calibri"/>
                <a:cs typeface="Calibri"/>
                <a:sym typeface="Calibri"/>
              </a:rPr>
              <a:t>Use continuous scales: linear or labelled!</a:t>
            </a:r>
            <a:endParaRPr b="0" i="0" sz="25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a8e82c3f57_0_13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Aspect Ratios and Lie Factors</a:t>
            </a:r>
            <a:endParaRPr/>
          </a:p>
        </p:txBody>
      </p:sp>
      <p:sp>
        <p:nvSpPr>
          <p:cNvPr id="514" name="Google Shape;514;ga8e82c3f57_0_132"/>
          <p:cNvSpPr txBox="1"/>
          <p:nvPr>
            <p:ph idx="1" type="body"/>
          </p:nvPr>
        </p:nvSpPr>
        <p:spPr>
          <a:xfrm>
            <a:off x="491625" y="1708350"/>
            <a:ext cx="4924200" cy="27717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The steepness of apparent cliffs is a function of aspect ratio.</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Aim for 45° lines or Golden ratio as most interpretable.</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Golden ratio, width = 1.6 height </a:t>
            </a:r>
            <a:endParaRPr>
              <a:solidFill>
                <a:schemeClr val="dk1"/>
              </a:solidFill>
            </a:endParaRPr>
          </a:p>
        </p:txBody>
      </p:sp>
      <p:pic>
        <p:nvPicPr>
          <p:cNvPr descr="aspectratio.jpg" id="515" name="Google Shape;515;ga8e82c3f57_0_132"/>
          <p:cNvPicPr preferRelativeResize="0"/>
          <p:nvPr/>
        </p:nvPicPr>
        <p:blipFill rotWithShape="1">
          <a:blip r:embed="rId3">
            <a:alphaModFix/>
          </a:blip>
          <a:srcRect b="0" l="0" r="0" t="0"/>
          <a:stretch/>
        </p:blipFill>
        <p:spPr>
          <a:xfrm>
            <a:off x="5549750" y="1726350"/>
            <a:ext cx="6032649" cy="4395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a8e82c3f57_0_138"/>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Reduce Chartjunk</a:t>
            </a:r>
            <a:endParaRPr/>
          </a:p>
        </p:txBody>
      </p:sp>
      <p:sp>
        <p:nvSpPr>
          <p:cNvPr id="521" name="Google Shape;521;ga8e82c3f57_0_138"/>
          <p:cNvSpPr txBox="1"/>
          <p:nvPr>
            <p:ph idx="1" type="body"/>
          </p:nvPr>
        </p:nvSpPr>
        <p:spPr>
          <a:xfrm>
            <a:off x="491625" y="1708350"/>
            <a:ext cx="10570200" cy="4425600"/>
          </a:xfrm>
          <a:prstGeom prst="rect">
            <a:avLst/>
          </a:prstGeom>
          <a:noFill/>
          <a:ln>
            <a:noFill/>
          </a:ln>
        </p:spPr>
        <p:txBody>
          <a:bodyPr anchorCtr="0" anchor="t" bIns="45700" lIns="91425" spcFirstLastPara="1" rIns="91425" wrap="square" tIns="45700">
            <a:noAutofit/>
          </a:bodyPr>
          <a:lstStyle/>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Visual elements in charts and graphs that are not necessary to comprehend the information represented on the graph.</a:t>
            </a:r>
            <a:endParaRPr sz="2600">
              <a:solidFill>
                <a:schemeClr val="dk1"/>
              </a:solidFill>
            </a:endParaRPr>
          </a:p>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Extraneous visual elements distract from the message the data is trying to tell.</a:t>
            </a:r>
            <a:endParaRPr sz="2600">
              <a:solidFill>
                <a:schemeClr val="dk1"/>
              </a:solidFill>
            </a:endParaRPr>
          </a:p>
          <a:p>
            <a:pPr indent="-393700" lvl="1" marL="914400" rtl="0" algn="l">
              <a:lnSpc>
                <a:spcPct val="115000"/>
              </a:lnSpc>
              <a:spcBef>
                <a:spcPts val="0"/>
              </a:spcBef>
              <a:spcAft>
                <a:spcPts val="0"/>
              </a:spcAft>
              <a:buClr>
                <a:schemeClr val="dk1"/>
              </a:buClr>
              <a:buSzPts val="2600"/>
              <a:buChar char="❏"/>
            </a:pPr>
            <a:r>
              <a:rPr lang="en-GB" sz="2600">
                <a:solidFill>
                  <a:schemeClr val="dk1"/>
                </a:solidFill>
              </a:rPr>
              <a:t>Extra dimensionality</a:t>
            </a:r>
            <a:endParaRPr sz="2600">
              <a:solidFill>
                <a:schemeClr val="dk1"/>
              </a:solidFill>
            </a:endParaRPr>
          </a:p>
          <a:p>
            <a:pPr indent="-393700" lvl="1" marL="914400" rtl="0" algn="l">
              <a:lnSpc>
                <a:spcPct val="115000"/>
              </a:lnSpc>
              <a:spcBef>
                <a:spcPts val="0"/>
              </a:spcBef>
              <a:spcAft>
                <a:spcPts val="0"/>
              </a:spcAft>
              <a:buClr>
                <a:schemeClr val="dk1"/>
              </a:buClr>
              <a:buSzPts val="2600"/>
              <a:buChar char="❏"/>
            </a:pPr>
            <a:r>
              <a:rPr lang="en-GB" sz="2600">
                <a:solidFill>
                  <a:schemeClr val="dk1"/>
                </a:solidFill>
              </a:rPr>
              <a:t>Uninformative coloring</a:t>
            </a:r>
            <a:endParaRPr sz="2600">
              <a:solidFill>
                <a:schemeClr val="dk1"/>
              </a:solidFill>
            </a:endParaRPr>
          </a:p>
          <a:p>
            <a:pPr indent="-393700" lvl="1" marL="914400" rtl="0" algn="l">
              <a:lnSpc>
                <a:spcPct val="115000"/>
              </a:lnSpc>
              <a:spcBef>
                <a:spcPts val="0"/>
              </a:spcBef>
              <a:spcAft>
                <a:spcPts val="0"/>
              </a:spcAft>
              <a:buClr>
                <a:schemeClr val="dk1"/>
              </a:buClr>
              <a:buSzPts val="2600"/>
              <a:buChar char="❏"/>
            </a:pPr>
            <a:r>
              <a:rPr lang="en-GB" sz="2600">
                <a:solidFill>
                  <a:schemeClr val="dk1"/>
                </a:solidFill>
              </a:rPr>
              <a:t>Excessive grids and figurative decoration</a:t>
            </a:r>
            <a:endParaRPr sz="2600">
              <a:solidFill>
                <a:schemeClr val="dk1"/>
              </a:solidFill>
            </a:endParaRPr>
          </a:p>
          <a:p>
            <a:pPr indent="-393700" lvl="0" marL="457200" rtl="0" algn="l">
              <a:lnSpc>
                <a:spcPct val="115000"/>
              </a:lnSpc>
              <a:spcBef>
                <a:spcPts val="0"/>
              </a:spcBef>
              <a:spcAft>
                <a:spcPts val="0"/>
              </a:spcAft>
              <a:buClr>
                <a:schemeClr val="dk1"/>
              </a:buClr>
              <a:buSzPts val="2600"/>
              <a:buChar char="❏"/>
            </a:pPr>
            <a:r>
              <a:rPr lang="en-GB" sz="2600">
                <a:solidFill>
                  <a:schemeClr val="dk1"/>
                </a:solidFill>
              </a:rPr>
              <a:t>In an exciting graphic, the data tells the story, not the chartjunk.</a:t>
            </a:r>
            <a:endParaRPr sz="2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a8e82c3f57_0_143"/>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Chartjunk Example</a:t>
            </a:r>
            <a:endParaRPr/>
          </a:p>
        </p:txBody>
      </p:sp>
      <p:pic>
        <p:nvPicPr>
          <p:cNvPr id="527" name="Google Shape;527;ga8e82c3f57_0_143"/>
          <p:cNvPicPr preferRelativeResize="0"/>
          <p:nvPr/>
        </p:nvPicPr>
        <p:blipFill rotWithShape="1">
          <a:blip r:embed="rId3">
            <a:alphaModFix/>
          </a:blip>
          <a:srcRect b="0" l="0" r="0" t="0"/>
          <a:stretch/>
        </p:blipFill>
        <p:spPr>
          <a:xfrm>
            <a:off x="772475" y="1708350"/>
            <a:ext cx="5806325" cy="3314100"/>
          </a:xfrm>
          <a:prstGeom prst="rect">
            <a:avLst/>
          </a:prstGeom>
          <a:noFill/>
          <a:ln>
            <a:noFill/>
          </a:ln>
        </p:spPr>
      </p:pic>
      <p:sp>
        <p:nvSpPr>
          <p:cNvPr id="528" name="Google Shape;528;ga8e82c3f57_0_143"/>
          <p:cNvSpPr txBox="1"/>
          <p:nvPr/>
        </p:nvSpPr>
        <p:spPr>
          <a:xfrm>
            <a:off x="2566950" y="4927975"/>
            <a:ext cx="181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333333"/>
                </a:solidFill>
                <a:highlight>
                  <a:srgbClr val="FFFFFF"/>
                </a:highlight>
                <a:latin typeface="Arial"/>
                <a:ea typeface="Arial"/>
                <a:cs typeface="Arial"/>
                <a:sym typeface="Arial"/>
              </a:rPr>
              <a:t>Chart with Chart Junk</a:t>
            </a:r>
            <a:endParaRPr b="0" i="0" sz="1000" u="none" cap="none" strike="noStrike">
              <a:solidFill>
                <a:srgbClr val="000000"/>
              </a:solidFill>
              <a:latin typeface="Arial"/>
              <a:ea typeface="Arial"/>
              <a:cs typeface="Arial"/>
              <a:sym typeface="Arial"/>
            </a:endParaRPr>
          </a:p>
        </p:txBody>
      </p:sp>
      <p:pic>
        <p:nvPicPr>
          <p:cNvPr id="529" name="Google Shape;529;ga8e82c3f57_0_143"/>
          <p:cNvPicPr preferRelativeResize="0"/>
          <p:nvPr/>
        </p:nvPicPr>
        <p:blipFill rotWithShape="1">
          <a:blip r:embed="rId4">
            <a:alphaModFix/>
          </a:blip>
          <a:srcRect b="0" l="0" r="0" t="0"/>
          <a:stretch/>
        </p:blipFill>
        <p:spPr>
          <a:xfrm>
            <a:off x="6870700" y="1697073"/>
            <a:ext cx="4494751" cy="3266625"/>
          </a:xfrm>
          <a:prstGeom prst="rect">
            <a:avLst/>
          </a:prstGeom>
          <a:noFill/>
          <a:ln cap="flat" cmpd="sng" w="9525">
            <a:solidFill>
              <a:schemeClr val="dk1"/>
            </a:solidFill>
            <a:prstDash val="solid"/>
            <a:round/>
            <a:headEnd len="sm" w="sm" type="none"/>
            <a:tailEnd len="sm" w="sm" type="none"/>
          </a:ln>
        </p:spPr>
      </p:pic>
      <p:sp>
        <p:nvSpPr>
          <p:cNvPr id="530" name="Google Shape;530;ga8e82c3f57_0_143"/>
          <p:cNvSpPr txBox="1"/>
          <p:nvPr/>
        </p:nvSpPr>
        <p:spPr>
          <a:xfrm>
            <a:off x="8163975" y="5022450"/>
            <a:ext cx="2058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333333"/>
                </a:solidFill>
                <a:highlight>
                  <a:srgbClr val="FFFFFF"/>
                </a:highlight>
                <a:latin typeface="Arial"/>
                <a:ea typeface="Arial"/>
                <a:cs typeface="Arial"/>
                <a:sym typeface="Arial"/>
              </a:rPr>
              <a:t>Chart with reduced Chart Junk</a:t>
            </a:r>
            <a:endParaRPr b="0" i="0" sz="1000" u="none" cap="none" strike="noStrike">
              <a:solidFill>
                <a:srgbClr val="000000"/>
              </a:solidFill>
              <a:latin typeface="Arial"/>
              <a:ea typeface="Arial"/>
              <a:cs typeface="Arial"/>
              <a:sym typeface="Arial"/>
            </a:endParaRPr>
          </a:p>
        </p:txBody>
      </p:sp>
      <p:sp>
        <p:nvSpPr>
          <p:cNvPr id="531" name="Google Shape;531;ga8e82c3f57_0_143"/>
          <p:cNvSpPr txBox="1"/>
          <p:nvPr/>
        </p:nvSpPr>
        <p:spPr>
          <a:xfrm>
            <a:off x="8434200" y="6105300"/>
            <a:ext cx="3023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600"/>
              </a:spcAft>
              <a:buClr>
                <a:srgbClr val="000000"/>
              </a:buClr>
              <a:buSzPts val="1100"/>
              <a:buFont typeface="Arial"/>
              <a:buNone/>
            </a:pPr>
            <a:r>
              <a:rPr b="0" i="0" lang="en-GB" sz="1100" u="none" cap="none" strike="noStrike">
                <a:solidFill>
                  <a:srgbClr val="333333"/>
                </a:solidFill>
                <a:highlight>
                  <a:srgbClr val="FFF2CC"/>
                </a:highlight>
                <a:latin typeface="Lato"/>
                <a:ea typeface="Lato"/>
                <a:cs typeface="Lato"/>
                <a:sym typeface="Lato"/>
              </a:rPr>
              <a:t>Further Reading:</a:t>
            </a:r>
            <a:r>
              <a:rPr b="0" i="0" lang="en-GB" sz="1100" u="none" cap="none" strike="noStrike">
                <a:solidFill>
                  <a:srgbClr val="333333"/>
                </a:solidFill>
                <a:highlight>
                  <a:srgbClr val="FFFFFF"/>
                </a:highlight>
                <a:latin typeface="Lato"/>
                <a:ea typeface="Lato"/>
                <a:cs typeface="Lato"/>
                <a:sym typeface="Lato"/>
              </a:rPr>
              <a:t> </a:t>
            </a:r>
            <a:r>
              <a:rPr b="0" i="0" lang="en-GB" sz="1100" u="sng" cap="none" strike="noStrike">
                <a:solidFill>
                  <a:schemeClr val="hlink"/>
                </a:solidFill>
                <a:highlight>
                  <a:srgbClr val="FFFFFF"/>
                </a:highlight>
                <a:latin typeface="Lato"/>
                <a:ea typeface="Lato"/>
                <a:cs typeface="Lato"/>
                <a:sym typeface="Lato"/>
                <a:hlinkClick r:id="rId5"/>
              </a:rPr>
              <a:t>Chart Junk: How to Avoid it?</a:t>
            </a:r>
            <a:endParaRPr b="0" i="0" sz="1100" u="none" cap="none" strike="noStrike">
              <a:solidFill>
                <a:srgbClr val="333333"/>
              </a:solidFill>
              <a:highlight>
                <a:srgbClr val="FFFFFF"/>
              </a:highlight>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a8e82c3f57_0_220"/>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Reduce Overplotting by Small Points</a:t>
            </a:r>
            <a:endParaRPr/>
          </a:p>
        </p:txBody>
      </p:sp>
      <p:sp>
        <p:nvSpPr>
          <p:cNvPr id="537" name="Google Shape;537;ga8e82c3f57_0_220"/>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n-GB"/>
              <a:t> </a:t>
            </a:r>
            <a:endParaRPr/>
          </a:p>
        </p:txBody>
      </p:sp>
      <p:pic>
        <p:nvPicPr>
          <p:cNvPr id="538" name="Google Shape;538;ga8e82c3f57_0_220"/>
          <p:cNvPicPr preferRelativeResize="0"/>
          <p:nvPr/>
        </p:nvPicPr>
        <p:blipFill rotWithShape="1">
          <a:blip r:embed="rId3">
            <a:alphaModFix/>
          </a:blip>
          <a:srcRect b="0" l="0" r="0" t="0"/>
          <a:stretch/>
        </p:blipFill>
        <p:spPr>
          <a:xfrm>
            <a:off x="1311433" y="1676967"/>
            <a:ext cx="4814100" cy="4814100"/>
          </a:xfrm>
          <a:prstGeom prst="rect">
            <a:avLst/>
          </a:prstGeom>
          <a:noFill/>
          <a:ln>
            <a:noFill/>
          </a:ln>
        </p:spPr>
      </p:pic>
      <p:pic>
        <p:nvPicPr>
          <p:cNvPr id="539" name="Google Shape;539;ga8e82c3f57_0_220"/>
          <p:cNvPicPr preferRelativeResize="0"/>
          <p:nvPr/>
        </p:nvPicPr>
        <p:blipFill rotWithShape="1">
          <a:blip r:embed="rId4">
            <a:alphaModFix/>
          </a:blip>
          <a:srcRect b="0" l="0" r="0" t="0"/>
          <a:stretch/>
        </p:blipFill>
        <p:spPr>
          <a:xfrm>
            <a:off x="6125533" y="1600200"/>
            <a:ext cx="4967599" cy="4967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a8e82c3f57_0_227"/>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Heatmaps Reveal Finer Structure</a:t>
            </a:r>
            <a:endParaRPr/>
          </a:p>
        </p:txBody>
      </p:sp>
      <p:sp>
        <p:nvSpPr>
          <p:cNvPr id="545" name="Google Shape;545;ga8e82c3f57_0_227"/>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Color points on the basis of frequency</a:t>
            </a:r>
            <a:endParaRPr>
              <a:solidFill>
                <a:schemeClr val="dk1"/>
              </a:solidFill>
            </a:endParaRPr>
          </a:p>
        </p:txBody>
      </p:sp>
      <p:pic>
        <p:nvPicPr>
          <p:cNvPr descr="scatter-plots-heat.png" id="546" name="Google Shape;546;ga8e82c3f57_0_227"/>
          <p:cNvPicPr preferRelativeResize="0"/>
          <p:nvPr/>
        </p:nvPicPr>
        <p:blipFill rotWithShape="1">
          <a:blip r:embed="rId3">
            <a:alphaModFix/>
          </a:blip>
          <a:srcRect b="0" l="0" r="0" t="0"/>
          <a:stretch/>
        </p:blipFill>
        <p:spPr>
          <a:xfrm>
            <a:off x="6096000" y="2910200"/>
            <a:ext cx="5486400" cy="3657600"/>
          </a:xfrm>
          <a:prstGeom prst="rect">
            <a:avLst/>
          </a:prstGeom>
          <a:noFill/>
          <a:ln>
            <a:noFill/>
          </a:ln>
        </p:spPr>
      </p:pic>
      <p:pic>
        <p:nvPicPr>
          <p:cNvPr descr="scatter-plots-l.png" id="547" name="Google Shape;547;ga8e82c3f57_0_227"/>
          <p:cNvPicPr preferRelativeResize="0"/>
          <p:nvPr/>
        </p:nvPicPr>
        <p:blipFill rotWithShape="1">
          <a:blip r:embed="rId4">
            <a:alphaModFix/>
          </a:blip>
          <a:srcRect b="0" l="0" r="0" t="0"/>
          <a:stretch/>
        </p:blipFill>
        <p:spPr>
          <a:xfrm>
            <a:off x="248200" y="3136533"/>
            <a:ext cx="6004733" cy="34312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a8e82c3f57_0_260"/>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Histograms: Bin Size / Count Matters</a:t>
            </a:r>
            <a:endParaRPr/>
          </a:p>
        </p:txBody>
      </p:sp>
      <p:sp>
        <p:nvSpPr>
          <p:cNvPr id="553" name="Google Shape;553;ga8e82c3f57_0_260"/>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n-GB"/>
              <a:t> </a:t>
            </a:r>
            <a:endParaRPr/>
          </a:p>
        </p:txBody>
      </p:sp>
      <p:pic>
        <p:nvPicPr>
          <p:cNvPr descr="histogram-size.jpg" id="554" name="Google Shape;554;ga8e82c3f57_0_260"/>
          <p:cNvPicPr preferRelativeResize="0"/>
          <p:nvPr/>
        </p:nvPicPr>
        <p:blipFill rotWithShape="1">
          <a:blip r:embed="rId3">
            <a:alphaModFix/>
          </a:blip>
          <a:srcRect b="0" l="0" r="0" t="0"/>
          <a:stretch/>
        </p:blipFill>
        <p:spPr>
          <a:xfrm>
            <a:off x="1618667" y="1677267"/>
            <a:ext cx="9314367" cy="47962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a8e82c3f57_0_266"/>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Frequency vs. Density Histograms</a:t>
            </a:r>
            <a:endParaRPr/>
          </a:p>
        </p:txBody>
      </p:sp>
      <p:sp>
        <p:nvSpPr>
          <p:cNvPr id="560" name="Google Shape;560;ga8e82c3f57_0_266"/>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1000"/>
              </a:spcBef>
              <a:spcAft>
                <a:spcPts val="0"/>
              </a:spcAft>
              <a:buClr>
                <a:schemeClr val="dk1"/>
              </a:buClr>
              <a:buSzPts val="2400"/>
              <a:buChar char="❏"/>
            </a:pPr>
            <a:r>
              <a:rPr lang="en-GB">
                <a:solidFill>
                  <a:schemeClr val="dk1"/>
                </a:solidFill>
              </a:rPr>
              <a:t>Dividing counts by the total yields a probability density plot, which is more interpretable:</a:t>
            </a:r>
            <a:endParaRPr>
              <a:solidFill>
                <a:schemeClr val="dk1"/>
              </a:solidFill>
            </a:endParaRPr>
          </a:p>
        </p:txBody>
      </p:sp>
      <p:pic>
        <p:nvPicPr>
          <p:cNvPr descr="frequency-density-histograms.jpg" id="561" name="Google Shape;561;ga8e82c3f57_0_266"/>
          <p:cNvPicPr preferRelativeResize="0"/>
          <p:nvPr/>
        </p:nvPicPr>
        <p:blipFill rotWithShape="1">
          <a:blip r:embed="rId3">
            <a:alphaModFix/>
          </a:blip>
          <a:srcRect b="0" l="0" r="0" t="0"/>
          <a:stretch/>
        </p:blipFill>
        <p:spPr>
          <a:xfrm>
            <a:off x="1483700" y="3151483"/>
            <a:ext cx="9423400" cy="341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956d74f906_0_8"/>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Outline for Today</a:t>
            </a:r>
            <a:endParaRPr/>
          </a:p>
        </p:txBody>
      </p:sp>
      <p:sp>
        <p:nvSpPr>
          <p:cNvPr id="189" name="Google Shape;189;g956d74f906_0_8"/>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Learn what is Data Analysis</a:t>
            </a:r>
            <a:endParaRPr sz="2600">
              <a:solidFill>
                <a:schemeClr val="dk1"/>
              </a:solidFill>
            </a:endParaRPr>
          </a:p>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Gain an understanding </a:t>
            </a:r>
            <a:r>
              <a:rPr lang="en-GB" sz="2500">
                <a:solidFill>
                  <a:schemeClr val="dk1"/>
                </a:solidFill>
              </a:rPr>
              <a:t>of the different types </a:t>
            </a:r>
            <a:r>
              <a:rPr lang="en-GB" sz="2600">
                <a:solidFill>
                  <a:schemeClr val="dk1"/>
                </a:solidFill>
              </a:rPr>
              <a:t>Data Analysis</a:t>
            </a:r>
            <a:endParaRPr sz="2600">
              <a:solidFill>
                <a:schemeClr val="dk1"/>
              </a:solidFill>
            </a:endParaRPr>
          </a:p>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Understand what is Data Visualization</a:t>
            </a:r>
            <a:endParaRPr sz="2600">
              <a:solidFill>
                <a:schemeClr val="dk1"/>
              </a:solidFill>
            </a:endParaRPr>
          </a:p>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Learn about the types of data visualization charts</a:t>
            </a:r>
            <a:endParaRPr sz="2600">
              <a:solidFill>
                <a:schemeClr val="dk1"/>
              </a:solidFill>
            </a:endParaRPr>
          </a:p>
          <a:p>
            <a:pPr indent="-393700" lvl="0" marL="457200" rtl="0" algn="l">
              <a:lnSpc>
                <a:spcPct val="115000"/>
              </a:lnSpc>
              <a:spcBef>
                <a:spcPts val="1000"/>
              </a:spcBef>
              <a:spcAft>
                <a:spcPts val="0"/>
              </a:spcAft>
              <a:buClr>
                <a:schemeClr val="dk1"/>
              </a:buClr>
              <a:buSzPts val="2600"/>
              <a:buChar char="❏"/>
            </a:pPr>
            <a:r>
              <a:rPr lang="en-GB" sz="2600">
                <a:solidFill>
                  <a:schemeClr val="dk1"/>
                </a:solidFill>
              </a:rPr>
              <a:t>Identify what makes a good visualization</a:t>
            </a:r>
            <a:endParaRPr sz="2600">
              <a:solidFill>
                <a:schemeClr val="dk1"/>
              </a:solidFill>
            </a:endParaRPr>
          </a:p>
          <a:p>
            <a:pPr indent="0" lvl="0" marL="0" rtl="0" algn="l">
              <a:lnSpc>
                <a:spcPct val="115000"/>
              </a:lnSpc>
              <a:spcBef>
                <a:spcPts val="1000"/>
              </a:spcBef>
              <a:spcAft>
                <a:spcPts val="0"/>
              </a:spcAft>
              <a:buSzPts val="2400"/>
              <a:buNone/>
            </a:pPr>
            <a:r>
              <a:t/>
            </a:r>
            <a:endParaRPr sz="2600">
              <a:solidFill>
                <a:schemeClr val="dk1"/>
              </a:solidFill>
            </a:endParaRPr>
          </a:p>
          <a:p>
            <a:pPr indent="0" lvl="0" marL="457200" rtl="0" algn="l">
              <a:lnSpc>
                <a:spcPct val="115000"/>
              </a:lnSpc>
              <a:spcBef>
                <a:spcPts val="1000"/>
              </a:spcBef>
              <a:spcAft>
                <a:spcPts val="0"/>
              </a:spcAft>
              <a:buSzPts val="2400"/>
              <a:buNone/>
            </a:pPr>
            <a:r>
              <a:t/>
            </a:r>
            <a:endParaRPr sz="26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a8e82c3f57_0_150"/>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Can you Simplify this Plot?</a:t>
            </a:r>
            <a:endParaRPr/>
          </a:p>
        </p:txBody>
      </p:sp>
      <p:pic>
        <p:nvPicPr>
          <p:cNvPr descr="cj0.jpg" id="567" name="Google Shape;567;ga8e82c3f57_0_150"/>
          <p:cNvPicPr preferRelativeResize="0"/>
          <p:nvPr/>
        </p:nvPicPr>
        <p:blipFill rotWithShape="1">
          <a:blip r:embed="rId3">
            <a:alphaModFix/>
          </a:blip>
          <a:srcRect b="0" l="0" r="0" t="0"/>
          <a:stretch/>
        </p:blipFill>
        <p:spPr>
          <a:xfrm>
            <a:off x="2903967" y="1646433"/>
            <a:ext cx="6654833" cy="4969200"/>
          </a:xfrm>
          <a:prstGeom prst="rect">
            <a:avLst/>
          </a:prstGeom>
          <a:noFill/>
          <a:ln>
            <a:noFill/>
          </a:ln>
        </p:spPr>
      </p:pic>
      <p:sp>
        <p:nvSpPr>
          <p:cNvPr id="568" name="Google Shape;568;ga8e82c3f57_0_150"/>
          <p:cNvSpPr txBox="1"/>
          <p:nvPr/>
        </p:nvSpPr>
        <p:spPr>
          <a:xfrm>
            <a:off x="10500933" y="6235700"/>
            <a:ext cx="1081500" cy="380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Tim Brey</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a8e82c3f57_0_156"/>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Can You Further Simplify?</a:t>
            </a:r>
            <a:endParaRPr/>
          </a:p>
        </p:txBody>
      </p:sp>
      <p:pic>
        <p:nvPicPr>
          <p:cNvPr descr="cj1.jpg" id="574" name="Google Shape;574;ga8e82c3f57_0_156"/>
          <p:cNvPicPr preferRelativeResize="0"/>
          <p:nvPr/>
        </p:nvPicPr>
        <p:blipFill rotWithShape="1">
          <a:blip r:embed="rId3">
            <a:alphaModFix/>
          </a:blip>
          <a:srcRect b="0" l="0" r="0" t="0"/>
          <a:stretch/>
        </p:blipFill>
        <p:spPr>
          <a:xfrm>
            <a:off x="2916933" y="1636700"/>
            <a:ext cx="6552799" cy="49540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a8e82c3f57_0_161"/>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Better, but can you Further Simplify?</a:t>
            </a:r>
            <a:endParaRPr/>
          </a:p>
        </p:txBody>
      </p:sp>
      <p:pic>
        <p:nvPicPr>
          <p:cNvPr descr="cj2.jpg" id="580" name="Google Shape;580;ga8e82c3f57_0_161"/>
          <p:cNvPicPr preferRelativeResize="0"/>
          <p:nvPr/>
        </p:nvPicPr>
        <p:blipFill rotWithShape="1">
          <a:blip r:embed="rId3">
            <a:alphaModFix/>
          </a:blip>
          <a:srcRect b="0" l="0" r="0" t="0"/>
          <a:stretch/>
        </p:blipFill>
        <p:spPr>
          <a:xfrm>
            <a:off x="2968800" y="1631896"/>
            <a:ext cx="6680867" cy="4990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a8e82c3f57_0_166"/>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Anything Else that Can Go?</a:t>
            </a:r>
            <a:endParaRPr/>
          </a:p>
        </p:txBody>
      </p:sp>
      <p:pic>
        <p:nvPicPr>
          <p:cNvPr descr="cj3.jpg" id="586" name="Google Shape;586;ga8e82c3f57_0_166"/>
          <p:cNvPicPr preferRelativeResize="0"/>
          <p:nvPr/>
        </p:nvPicPr>
        <p:blipFill rotWithShape="1">
          <a:blip r:embed="rId3">
            <a:alphaModFix/>
          </a:blip>
          <a:srcRect b="0" l="0" r="0" t="0"/>
          <a:stretch/>
        </p:blipFill>
        <p:spPr>
          <a:xfrm>
            <a:off x="2813200" y="1630333"/>
            <a:ext cx="6398832" cy="498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a8e82c3f57_0_171"/>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``Less is More’’</a:t>
            </a:r>
            <a:endParaRPr/>
          </a:p>
        </p:txBody>
      </p:sp>
      <p:pic>
        <p:nvPicPr>
          <p:cNvPr descr="cj4.jpg" id="592" name="Google Shape;592;ga8e82c3f57_0_171"/>
          <p:cNvPicPr preferRelativeResize="0"/>
          <p:nvPr/>
        </p:nvPicPr>
        <p:blipFill rotWithShape="1">
          <a:blip r:embed="rId3">
            <a:alphaModFix/>
          </a:blip>
          <a:srcRect b="0" l="0" r="0" t="0"/>
          <a:stretch/>
        </p:blipFill>
        <p:spPr>
          <a:xfrm>
            <a:off x="2955800" y="1675563"/>
            <a:ext cx="6439034" cy="474403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a8e82c3f57_0_182"/>
          <p:cNvSpPr txBox="1"/>
          <p:nvPr>
            <p:ph type="title"/>
          </p:nvPr>
        </p:nvSpPr>
        <p:spPr>
          <a:xfrm>
            <a:off x="2362375" y="2684900"/>
            <a:ext cx="7211700" cy="8163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b="0" lang="en-GB" sz="4900">
                <a:latin typeface="Montserrat Medium"/>
                <a:ea typeface="Montserrat Medium"/>
                <a:cs typeface="Montserrat Medium"/>
                <a:sym typeface="Montserrat Medium"/>
              </a:rPr>
              <a:t>Which Chart to use?</a:t>
            </a:r>
            <a:endParaRPr b="0" sz="4900">
              <a:latin typeface="Montserrat Medium"/>
              <a:ea typeface="Montserrat Medium"/>
              <a:cs typeface="Montserrat Medium"/>
              <a:sym typeface="Montserrat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00b90cdc4a_0_426"/>
          <p:cNvSpPr txBox="1"/>
          <p:nvPr/>
        </p:nvSpPr>
        <p:spPr>
          <a:xfrm>
            <a:off x="5136776" y="6026391"/>
            <a:ext cx="62349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rPr b="0" i="0" lang="en-GB" sz="1200" u="none" cap="none" strike="noStrike">
                <a:solidFill>
                  <a:srgbClr val="4E4E4E"/>
                </a:solidFill>
                <a:latin typeface="Montserrat Medium"/>
                <a:ea typeface="Montserrat Medium"/>
                <a:cs typeface="Montserrat Medium"/>
                <a:sym typeface="Montserrat Medium"/>
              </a:rPr>
              <a:t>Source: </a:t>
            </a:r>
            <a:r>
              <a:rPr b="0" i="0" lang="en-GB" sz="1200" u="sng" cap="none" strike="noStrike">
                <a:solidFill>
                  <a:srgbClr val="4E4E4E"/>
                </a:solidFill>
                <a:latin typeface="Montserrat Medium"/>
                <a:ea typeface="Montserrat Medium"/>
                <a:cs typeface="Montserrat Medium"/>
                <a:sym typeface="Montserrat Medium"/>
                <a:hlinkClick r:id="rId3">
                  <a:extLst>
                    <a:ext uri="{A12FA001-AC4F-418D-AE19-62706E023703}">
                      <ahyp:hlinkClr val="tx"/>
                    </a:ext>
                  </a:extLst>
                </a:hlinkClick>
              </a:rPr>
              <a:t>ExtremePresentation.com</a:t>
            </a:r>
            <a:endParaRPr b="0" i="0" sz="1200" u="none" cap="none" strike="noStrike">
              <a:solidFill>
                <a:srgbClr val="000000"/>
              </a:solidFill>
              <a:latin typeface="Montserrat Medium"/>
              <a:ea typeface="Montserrat Medium"/>
              <a:cs typeface="Montserrat Medium"/>
              <a:sym typeface="Montserrat Medium"/>
            </a:endParaRPr>
          </a:p>
        </p:txBody>
      </p:sp>
      <p:pic>
        <p:nvPicPr>
          <p:cNvPr id="604" name="Google Shape;604;g100b90cdc4a_0_426"/>
          <p:cNvPicPr preferRelativeResize="0"/>
          <p:nvPr/>
        </p:nvPicPr>
        <p:blipFill rotWithShape="1">
          <a:blip r:embed="rId4">
            <a:alphaModFix/>
          </a:blip>
          <a:srcRect b="0" l="0" r="0" t="0"/>
          <a:stretch/>
        </p:blipFill>
        <p:spPr>
          <a:xfrm>
            <a:off x="2464150" y="318125"/>
            <a:ext cx="6234900" cy="5650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540df79d55_0_45"/>
          <p:cNvSpPr txBox="1"/>
          <p:nvPr>
            <p:ph type="title"/>
          </p:nvPr>
        </p:nvSpPr>
        <p:spPr>
          <a:xfrm>
            <a:off x="2505250" y="2571975"/>
            <a:ext cx="6746100" cy="930000"/>
          </a:xfrm>
          <a:prstGeom prst="rect">
            <a:avLst/>
          </a:prstGeom>
          <a:noFill/>
          <a:ln>
            <a:noFill/>
          </a:ln>
        </p:spPr>
        <p:txBody>
          <a:bodyPr anchorCtr="0" anchor="t" bIns="45700" lIns="91425" spcFirstLastPara="1" rIns="91425" wrap="square" tIns="45700">
            <a:noAutofit/>
          </a:bodyPr>
          <a:lstStyle/>
          <a:p>
            <a:pPr indent="0" lvl="0" marL="0" rtl="0" algn="ctr">
              <a:lnSpc>
                <a:spcPct val="81818"/>
              </a:lnSpc>
              <a:spcBef>
                <a:spcPts val="0"/>
              </a:spcBef>
              <a:spcAft>
                <a:spcPts val="0"/>
              </a:spcAft>
              <a:buClr>
                <a:schemeClr val="dk1"/>
              </a:buClr>
              <a:buSzPts val="1100"/>
              <a:buFont typeface="Arial"/>
              <a:buNone/>
            </a:pPr>
            <a:r>
              <a:rPr b="0" lang="en-GB">
                <a:latin typeface="Montserrat Medium"/>
                <a:ea typeface="Montserrat Medium"/>
                <a:cs typeface="Montserrat Medium"/>
                <a:sym typeface="Montserrat Medium"/>
              </a:rPr>
              <a:t>When to use Tables for Visualization</a:t>
            </a:r>
            <a:endParaRPr b="0">
              <a:latin typeface="Montserrat Medium"/>
              <a:ea typeface="Montserrat Medium"/>
              <a:cs typeface="Montserrat Medium"/>
              <a:sym typeface="Montserrat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a8e82c3f57_0_187"/>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Tabular Data</a:t>
            </a:r>
            <a:endParaRPr/>
          </a:p>
        </p:txBody>
      </p:sp>
      <p:sp>
        <p:nvSpPr>
          <p:cNvPr id="616" name="Google Shape;616;ga8e82c3f57_0_187"/>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Tables can have advantages over plots:</a:t>
            </a:r>
            <a:endParaRPr>
              <a:solidFill>
                <a:schemeClr val="dk1"/>
              </a:solidFill>
            </a:endParaRPr>
          </a:p>
          <a:p>
            <a:pPr indent="-381000" lvl="1" marL="914400" rtl="0" algn="l">
              <a:lnSpc>
                <a:spcPct val="115000"/>
              </a:lnSpc>
              <a:spcBef>
                <a:spcPts val="1000"/>
              </a:spcBef>
              <a:spcAft>
                <a:spcPts val="0"/>
              </a:spcAft>
              <a:buClr>
                <a:schemeClr val="dk1"/>
              </a:buClr>
              <a:buSzPts val="2400"/>
              <a:buChar char="❏"/>
            </a:pPr>
            <a:r>
              <a:rPr lang="en-GB" sz="2400">
                <a:solidFill>
                  <a:schemeClr val="dk1"/>
                </a:solidFill>
              </a:rPr>
              <a:t>Representation of numerical precision</a:t>
            </a:r>
            <a:endParaRPr sz="2400">
              <a:solidFill>
                <a:schemeClr val="dk1"/>
              </a:solidFill>
            </a:endParaRPr>
          </a:p>
          <a:p>
            <a:pPr indent="-381000" lvl="1" marL="914400" rtl="0" algn="l">
              <a:lnSpc>
                <a:spcPct val="115000"/>
              </a:lnSpc>
              <a:spcBef>
                <a:spcPts val="1000"/>
              </a:spcBef>
              <a:spcAft>
                <a:spcPts val="0"/>
              </a:spcAft>
              <a:buClr>
                <a:schemeClr val="dk1"/>
              </a:buClr>
              <a:buSzPts val="2400"/>
              <a:buChar char="❏"/>
            </a:pPr>
            <a:r>
              <a:rPr lang="en-GB" sz="2400">
                <a:solidFill>
                  <a:schemeClr val="dk1"/>
                </a:solidFill>
              </a:rPr>
              <a:t>Understandable multivariate visualization: each column is a different dimension.</a:t>
            </a:r>
            <a:endParaRPr sz="2400">
              <a:solidFill>
                <a:schemeClr val="dk1"/>
              </a:solidFill>
            </a:endParaRPr>
          </a:p>
          <a:p>
            <a:pPr indent="-381000" lvl="1" marL="914400" rtl="0" algn="l">
              <a:lnSpc>
                <a:spcPct val="115000"/>
              </a:lnSpc>
              <a:spcBef>
                <a:spcPts val="1000"/>
              </a:spcBef>
              <a:spcAft>
                <a:spcPts val="0"/>
              </a:spcAft>
              <a:buClr>
                <a:schemeClr val="dk1"/>
              </a:buClr>
              <a:buSzPts val="2400"/>
              <a:buChar char="❏"/>
            </a:pPr>
            <a:r>
              <a:rPr lang="en-GB" sz="2400">
                <a:solidFill>
                  <a:schemeClr val="dk1"/>
                </a:solidFill>
              </a:rPr>
              <a:t>Representation of heterogeneous data</a:t>
            </a:r>
            <a:endParaRPr sz="2400">
              <a:solidFill>
                <a:schemeClr val="dk1"/>
              </a:solidFill>
            </a:endParaRPr>
          </a:p>
          <a:p>
            <a:pPr indent="-381000" lvl="1" marL="914400" rtl="0" algn="l">
              <a:lnSpc>
                <a:spcPct val="115000"/>
              </a:lnSpc>
              <a:spcBef>
                <a:spcPts val="1000"/>
              </a:spcBef>
              <a:spcAft>
                <a:spcPts val="0"/>
              </a:spcAft>
              <a:buClr>
                <a:schemeClr val="dk1"/>
              </a:buClr>
              <a:buSzPts val="2400"/>
              <a:buChar char="❏"/>
            </a:pPr>
            <a:r>
              <a:rPr lang="en-GB" sz="2400">
                <a:solidFill>
                  <a:schemeClr val="dk1"/>
                </a:solidFill>
              </a:rPr>
              <a:t>Compactness for small numbers of points.</a:t>
            </a:r>
            <a:endParaRPr sz="2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a8e82c3f57_0_19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Can this Table be Improved?</a:t>
            </a:r>
            <a:endParaRPr/>
          </a:p>
        </p:txBody>
      </p:sp>
      <p:pic>
        <p:nvPicPr>
          <p:cNvPr descr="bad-table.jpg" id="622" name="Google Shape;622;ga8e82c3f57_0_192"/>
          <p:cNvPicPr preferRelativeResize="0"/>
          <p:nvPr/>
        </p:nvPicPr>
        <p:blipFill rotWithShape="1">
          <a:blip r:embed="rId3">
            <a:alphaModFix/>
          </a:blip>
          <a:srcRect b="0" l="0" r="0" t="0"/>
          <a:stretch/>
        </p:blipFill>
        <p:spPr>
          <a:xfrm>
            <a:off x="1382051" y="1470050"/>
            <a:ext cx="9142750" cy="445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a8e82c3f57_0_5"/>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Exploratory Data Analysis</a:t>
            </a:r>
            <a:endParaRPr/>
          </a:p>
        </p:txBody>
      </p:sp>
      <p:pic>
        <p:nvPicPr>
          <p:cNvPr id="196" name="Google Shape;196;ga8e82c3f57_0_5"/>
          <p:cNvPicPr preferRelativeResize="0"/>
          <p:nvPr/>
        </p:nvPicPr>
        <p:blipFill rotWithShape="1">
          <a:blip r:embed="rId3">
            <a:alphaModFix/>
          </a:blip>
          <a:srcRect b="0" l="0" r="0" t="0"/>
          <a:stretch/>
        </p:blipFill>
        <p:spPr>
          <a:xfrm>
            <a:off x="2551925" y="1227375"/>
            <a:ext cx="5871000" cy="4403250"/>
          </a:xfrm>
          <a:prstGeom prst="rect">
            <a:avLst/>
          </a:prstGeom>
          <a:noFill/>
          <a:ln>
            <a:noFill/>
          </a:ln>
        </p:spPr>
      </p:pic>
      <p:sp>
        <p:nvSpPr>
          <p:cNvPr id="197" name="Google Shape;197;ga8e82c3f57_0_5"/>
          <p:cNvSpPr txBox="1"/>
          <p:nvPr/>
        </p:nvSpPr>
        <p:spPr>
          <a:xfrm>
            <a:off x="7070925" y="6186625"/>
            <a:ext cx="4618800" cy="41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Source: https://upload.wikimedia.org/wikipedia/commons/b/ba/Data_visualization_process_v1.png</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a8e82c3f57_0_198"/>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Dimensions for Improvement</a:t>
            </a:r>
            <a:endParaRPr/>
          </a:p>
        </p:txBody>
      </p:sp>
      <p:sp>
        <p:nvSpPr>
          <p:cNvPr id="628" name="Google Shape;628;ga8e82c3f57_0_198"/>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457200" lvl="0" marL="609600" rtl="0" algn="l">
              <a:lnSpc>
                <a:spcPct val="115000"/>
              </a:lnSpc>
              <a:spcBef>
                <a:spcPts val="1000"/>
              </a:spcBef>
              <a:spcAft>
                <a:spcPts val="0"/>
              </a:spcAft>
              <a:buClr>
                <a:schemeClr val="dk1"/>
              </a:buClr>
              <a:buSzPts val="2400"/>
              <a:buChar char="❏"/>
            </a:pPr>
            <a:r>
              <a:rPr lang="en-GB">
                <a:solidFill>
                  <a:schemeClr val="dk1"/>
                </a:solidFill>
              </a:rPr>
              <a:t>Order rows to invite comparisons.</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GB">
                <a:solidFill>
                  <a:schemeClr val="dk1"/>
                </a:solidFill>
              </a:rPr>
              <a:t>Order rows to highlight importance or pairwise relationships.</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GB">
                <a:solidFill>
                  <a:schemeClr val="dk1"/>
                </a:solidFill>
              </a:rPr>
              <a:t>Right justify uniform-precision numbers</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GB">
                <a:solidFill>
                  <a:schemeClr val="dk1"/>
                </a:solidFill>
              </a:rPr>
              <a:t>Use </a:t>
            </a:r>
            <a:r>
              <a:rPr b="1" lang="en-GB">
                <a:solidFill>
                  <a:schemeClr val="dk1"/>
                </a:solidFill>
              </a:rPr>
              <a:t>emphasis</a:t>
            </a:r>
            <a:r>
              <a:rPr lang="en-GB">
                <a:solidFill>
                  <a:schemeClr val="dk1"/>
                </a:solidFill>
              </a:rPr>
              <a:t>, </a:t>
            </a:r>
            <a:r>
              <a:rPr i="1" lang="en-GB">
                <a:solidFill>
                  <a:schemeClr val="dk1"/>
                </a:solidFill>
              </a:rPr>
              <a:t>font,</a:t>
            </a:r>
            <a:r>
              <a:rPr lang="en-GB">
                <a:solidFill>
                  <a:schemeClr val="dk1"/>
                </a:solidFill>
              </a:rPr>
              <a:t> or color to highlight important entries.</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GB">
                <a:solidFill>
                  <a:schemeClr val="dk1"/>
                </a:solidFill>
              </a:rPr>
              <a:t>Avoid excessive-length column descriptors.</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a8e82c3f57_0_203"/>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Improved Tabular Presentation</a:t>
            </a:r>
            <a:endParaRPr/>
          </a:p>
        </p:txBody>
      </p:sp>
      <p:sp>
        <p:nvSpPr>
          <p:cNvPr id="634" name="Google Shape;634;ga8e82c3f57_0_203"/>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n-GB"/>
              <a:t> </a:t>
            </a:r>
            <a:endParaRPr/>
          </a:p>
        </p:txBody>
      </p:sp>
      <p:pic>
        <p:nvPicPr>
          <p:cNvPr descr="better-table.jpg" id="635" name="Google Shape;635;ga8e82c3f57_0_203"/>
          <p:cNvPicPr preferRelativeResize="0"/>
          <p:nvPr/>
        </p:nvPicPr>
        <p:blipFill rotWithShape="1">
          <a:blip r:embed="rId3">
            <a:alphaModFix/>
          </a:blip>
          <a:srcRect b="0" l="0" r="0" t="0"/>
          <a:stretch/>
        </p:blipFill>
        <p:spPr>
          <a:xfrm>
            <a:off x="1728374" y="1335108"/>
            <a:ext cx="8406999" cy="4384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a8e82c3f57_0_247"/>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Which Pie Chart is Better?</a:t>
            </a:r>
            <a:endParaRPr/>
          </a:p>
        </p:txBody>
      </p:sp>
      <p:pic>
        <p:nvPicPr>
          <p:cNvPr descr="2D.png" id="641" name="Google Shape;641;ga8e82c3f57_0_247"/>
          <p:cNvPicPr preferRelativeResize="0"/>
          <p:nvPr/>
        </p:nvPicPr>
        <p:blipFill rotWithShape="1">
          <a:blip r:embed="rId3">
            <a:alphaModFix/>
          </a:blip>
          <a:srcRect b="0" l="0" r="0" t="1902"/>
          <a:stretch/>
        </p:blipFill>
        <p:spPr>
          <a:xfrm>
            <a:off x="0" y="1697075"/>
            <a:ext cx="5727675" cy="4983125"/>
          </a:xfrm>
          <a:prstGeom prst="rect">
            <a:avLst/>
          </a:prstGeom>
          <a:noFill/>
          <a:ln>
            <a:noFill/>
          </a:ln>
        </p:spPr>
      </p:pic>
      <p:pic>
        <p:nvPicPr>
          <p:cNvPr descr="3D.png" id="642" name="Google Shape;642;ga8e82c3f57_0_247"/>
          <p:cNvPicPr preferRelativeResize="0"/>
          <p:nvPr/>
        </p:nvPicPr>
        <p:blipFill rotWithShape="1">
          <a:blip r:embed="rId4">
            <a:alphaModFix/>
          </a:blip>
          <a:srcRect b="0" l="0" r="0" t="0"/>
          <a:stretch/>
        </p:blipFill>
        <p:spPr>
          <a:xfrm>
            <a:off x="5323550" y="2128200"/>
            <a:ext cx="6248400" cy="3911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540df79d55_0_69"/>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Which is better?</a:t>
            </a:r>
            <a:endParaRPr/>
          </a:p>
        </p:txBody>
      </p:sp>
      <p:pic>
        <p:nvPicPr>
          <p:cNvPr id="649" name="Google Shape;649;g540df79d55_0_69"/>
          <p:cNvPicPr preferRelativeResize="0"/>
          <p:nvPr/>
        </p:nvPicPr>
        <p:blipFill rotWithShape="1">
          <a:blip r:embed="rId3">
            <a:alphaModFix/>
          </a:blip>
          <a:srcRect b="0" l="0" r="0" t="11284"/>
          <a:stretch/>
        </p:blipFill>
        <p:spPr>
          <a:xfrm>
            <a:off x="329948" y="1943698"/>
            <a:ext cx="10146526" cy="3493025"/>
          </a:xfrm>
          <a:prstGeom prst="rect">
            <a:avLst/>
          </a:prstGeom>
          <a:noFill/>
          <a:ln>
            <a:noFill/>
          </a:ln>
        </p:spPr>
      </p:pic>
      <p:sp>
        <p:nvSpPr>
          <p:cNvPr id="650" name="Google Shape;650;g540df79d55_0_69"/>
          <p:cNvSpPr txBox="1"/>
          <p:nvPr/>
        </p:nvSpPr>
        <p:spPr>
          <a:xfrm>
            <a:off x="8449375" y="5923400"/>
            <a:ext cx="28923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Screen-Shot-2015-01-21-at-4.46.09-PM.png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540df79d55_0_5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Which bar chart is better?</a:t>
            </a:r>
            <a:endParaRPr/>
          </a:p>
        </p:txBody>
      </p:sp>
      <p:pic>
        <p:nvPicPr>
          <p:cNvPr id="657" name="Google Shape;657;g540df79d55_0_52"/>
          <p:cNvPicPr preferRelativeResize="0"/>
          <p:nvPr/>
        </p:nvPicPr>
        <p:blipFill rotWithShape="1">
          <a:blip r:embed="rId3">
            <a:alphaModFix/>
          </a:blip>
          <a:srcRect b="0" l="0" r="0" t="26128"/>
          <a:stretch/>
        </p:blipFill>
        <p:spPr>
          <a:xfrm>
            <a:off x="1219200" y="2323900"/>
            <a:ext cx="9753600" cy="3419675"/>
          </a:xfrm>
          <a:prstGeom prst="rect">
            <a:avLst/>
          </a:prstGeom>
          <a:noFill/>
          <a:ln>
            <a:noFill/>
          </a:ln>
        </p:spPr>
      </p:pic>
      <p:sp>
        <p:nvSpPr>
          <p:cNvPr id="658" name="Google Shape;658;g540df79d55_0_52"/>
          <p:cNvSpPr txBox="1"/>
          <p:nvPr/>
        </p:nvSpPr>
        <p:spPr>
          <a:xfrm>
            <a:off x="7931525" y="5595000"/>
            <a:ext cx="2702700" cy="3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dothisnotthat-bar-chart-1-1-1024x486.png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540df79d55_0_6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Which is better?</a:t>
            </a:r>
            <a:endParaRPr/>
          </a:p>
        </p:txBody>
      </p:sp>
      <p:pic>
        <p:nvPicPr>
          <p:cNvPr id="665" name="Google Shape;665;g540df79d55_0_62"/>
          <p:cNvPicPr preferRelativeResize="0"/>
          <p:nvPr/>
        </p:nvPicPr>
        <p:blipFill rotWithShape="1">
          <a:blip r:embed="rId3">
            <a:alphaModFix/>
          </a:blip>
          <a:srcRect b="0" l="0" r="0" t="9297"/>
          <a:stretch/>
        </p:blipFill>
        <p:spPr>
          <a:xfrm>
            <a:off x="1862900" y="1603975"/>
            <a:ext cx="8466198" cy="4019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540df79d55_0_80"/>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Which is better?</a:t>
            </a:r>
            <a:endParaRPr/>
          </a:p>
        </p:txBody>
      </p:sp>
      <p:pic>
        <p:nvPicPr>
          <p:cNvPr id="672" name="Google Shape;672;g540df79d55_0_80"/>
          <p:cNvPicPr preferRelativeResize="0"/>
          <p:nvPr/>
        </p:nvPicPr>
        <p:blipFill rotWithShape="1">
          <a:blip r:embed="rId3">
            <a:alphaModFix/>
          </a:blip>
          <a:srcRect b="0" l="0" r="0" t="11142"/>
          <a:stretch/>
        </p:blipFill>
        <p:spPr>
          <a:xfrm>
            <a:off x="417650" y="1982900"/>
            <a:ext cx="10924176" cy="3825974"/>
          </a:xfrm>
          <a:prstGeom prst="rect">
            <a:avLst/>
          </a:prstGeom>
          <a:noFill/>
          <a:ln>
            <a:noFill/>
          </a:ln>
        </p:spPr>
      </p:pic>
      <p:sp>
        <p:nvSpPr>
          <p:cNvPr id="673" name="Google Shape;673;g540df79d55_0_80"/>
          <p:cNvSpPr txBox="1"/>
          <p:nvPr/>
        </p:nvSpPr>
        <p:spPr>
          <a:xfrm>
            <a:off x="8904325" y="5910750"/>
            <a:ext cx="2437500" cy="39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a:t>
            </a:r>
            <a:r>
              <a:rPr b="0" i="0" lang="en-GB" sz="900" u="none" cap="none" strike="noStrike">
                <a:solidFill>
                  <a:srgbClr val="000000"/>
                </a:solidFill>
                <a:uFill>
                  <a:noFill/>
                </a:uFill>
                <a:latin typeface="Arial"/>
                <a:ea typeface="Arial"/>
                <a:cs typeface="Arial"/>
                <a:sym typeface="Arial"/>
                <a:hlinkClick r:id="rId4">
                  <a:extLst>
                    <a:ext uri="{A12FA001-AC4F-418D-AE19-62706E023703}">
                      <ahyp:hlinkClr val="tx"/>
                    </a:ext>
                  </a:extLst>
                </a:hlinkClick>
              </a:rPr>
              <a:t>1*9QE_yL3boSLqopJkSBfL5A.png</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a60d5a985e_1_156"/>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1"/>
              </a:buClr>
              <a:buSzPts val="1100"/>
              <a:buFont typeface="Arial"/>
              <a:buNone/>
            </a:pPr>
            <a:r>
              <a:rPr lang="en-GB"/>
              <a:t>Reading for this week</a:t>
            </a:r>
            <a:endParaRPr/>
          </a:p>
          <a:p>
            <a:pPr indent="0" lvl="0" marL="0" rtl="0" algn="l">
              <a:lnSpc>
                <a:spcPct val="81818"/>
              </a:lnSpc>
              <a:spcBef>
                <a:spcPts val="0"/>
              </a:spcBef>
              <a:spcAft>
                <a:spcPts val="0"/>
              </a:spcAft>
              <a:buSzPts val="4400"/>
              <a:buNone/>
            </a:pPr>
            <a:r>
              <a:t/>
            </a:r>
            <a:endParaRPr/>
          </a:p>
        </p:txBody>
      </p:sp>
      <p:pic>
        <p:nvPicPr>
          <p:cNvPr id="680" name="Google Shape;680;ga60d5a985e_1_156"/>
          <p:cNvPicPr preferRelativeResize="0"/>
          <p:nvPr/>
        </p:nvPicPr>
        <p:blipFill rotWithShape="1">
          <a:blip r:embed="rId3">
            <a:alphaModFix/>
          </a:blip>
          <a:srcRect b="0" l="0" r="0" t="0"/>
          <a:stretch/>
        </p:blipFill>
        <p:spPr>
          <a:xfrm>
            <a:off x="4019675" y="1397725"/>
            <a:ext cx="2961050" cy="4221050"/>
          </a:xfrm>
          <a:prstGeom prst="rect">
            <a:avLst/>
          </a:prstGeom>
          <a:noFill/>
          <a:ln>
            <a:noFill/>
          </a:ln>
        </p:spPr>
      </p:pic>
      <p:sp>
        <p:nvSpPr>
          <p:cNvPr id="681" name="Google Shape;681;ga60d5a985e_1_156"/>
          <p:cNvSpPr txBox="1"/>
          <p:nvPr/>
        </p:nvSpPr>
        <p:spPr>
          <a:xfrm>
            <a:off x="2918350" y="5618775"/>
            <a:ext cx="50007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700" u="none" cap="none" strike="noStrike">
                <a:solidFill>
                  <a:schemeClr val="dk1"/>
                </a:solidFill>
                <a:latin typeface="Calibri"/>
                <a:ea typeface="Calibri"/>
                <a:cs typeface="Calibri"/>
                <a:sym typeface="Calibri"/>
              </a:rPr>
              <a:t>The book is available online through the library [</a:t>
            </a:r>
            <a:r>
              <a:rPr b="0" i="0" lang="en-GB" sz="1700" u="sng" cap="none" strike="noStrike">
                <a:solidFill>
                  <a:schemeClr val="hlink"/>
                </a:solidFill>
                <a:latin typeface="Calibri"/>
                <a:ea typeface="Calibri"/>
                <a:cs typeface="Calibri"/>
                <a:sym typeface="Calibri"/>
                <a:hlinkClick r:id="rId4"/>
              </a:rPr>
              <a:t>here</a:t>
            </a:r>
            <a:r>
              <a:rPr b="0" i="0" lang="en-GB" sz="1700" u="none" cap="none" strike="noStrike">
                <a:solidFill>
                  <a:schemeClr val="dk1"/>
                </a:solidFill>
                <a:latin typeface="Calibri"/>
                <a:ea typeface="Calibri"/>
                <a:cs typeface="Calibri"/>
                <a:sym typeface="Calibri"/>
              </a:rPr>
              <a:t>]</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00b90cdc4a_0_161"/>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marR="0" rtl="0" algn="l">
              <a:lnSpc>
                <a:spcPct val="81818"/>
              </a:lnSpc>
              <a:spcBef>
                <a:spcPts val="0"/>
              </a:spcBef>
              <a:spcAft>
                <a:spcPts val="0"/>
              </a:spcAft>
              <a:buClr>
                <a:schemeClr val="dk2"/>
              </a:buClr>
              <a:buSzPts val="4400"/>
              <a:buFont typeface="Calibri"/>
              <a:buNone/>
            </a:pPr>
            <a:r>
              <a:rPr lang="en-GB"/>
              <a:t>What is Data Analytics?</a:t>
            </a:r>
            <a:endParaRPr/>
          </a:p>
        </p:txBody>
      </p:sp>
      <p:sp>
        <p:nvSpPr>
          <p:cNvPr id="203" name="Google Shape;203;g100b90cdc4a_0_161"/>
          <p:cNvSpPr/>
          <p:nvPr/>
        </p:nvSpPr>
        <p:spPr>
          <a:xfrm>
            <a:off x="483873" y="1873575"/>
            <a:ext cx="10816200" cy="930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04" name="Google Shape;204;g100b90cdc4a_0_161"/>
          <p:cNvSpPr/>
          <p:nvPr/>
        </p:nvSpPr>
        <p:spPr>
          <a:xfrm>
            <a:off x="483873" y="1873575"/>
            <a:ext cx="119100" cy="930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05" name="Google Shape;205;g100b90cdc4a_0_161"/>
          <p:cNvSpPr/>
          <p:nvPr/>
        </p:nvSpPr>
        <p:spPr>
          <a:xfrm>
            <a:off x="483873" y="3095864"/>
            <a:ext cx="10816200" cy="930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06" name="Google Shape;206;g100b90cdc4a_0_161"/>
          <p:cNvSpPr/>
          <p:nvPr/>
        </p:nvSpPr>
        <p:spPr>
          <a:xfrm>
            <a:off x="483873" y="3095864"/>
            <a:ext cx="119100" cy="930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07" name="Google Shape;207;g100b90cdc4a_0_161"/>
          <p:cNvSpPr/>
          <p:nvPr/>
        </p:nvSpPr>
        <p:spPr>
          <a:xfrm>
            <a:off x="483873" y="4318153"/>
            <a:ext cx="10816200" cy="930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08" name="Google Shape;208;g100b90cdc4a_0_161"/>
          <p:cNvSpPr/>
          <p:nvPr/>
        </p:nvSpPr>
        <p:spPr>
          <a:xfrm>
            <a:off x="483873" y="4318153"/>
            <a:ext cx="119100" cy="930900"/>
          </a:xfrm>
          <a:prstGeom prst="rect">
            <a:avLst/>
          </a:prstGeom>
          <a:solidFill>
            <a:srgbClr val="0078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09" name="Google Shape;209;g100b90cdc4a_0_161"/>
          <p:cNvSpPr txBox="1"/>
          <p:nvPr/>
        </p:nvSpPr>
        <p:spPr>
          <a:xfrm>
            <a:off x="1666633" y="1886644"/>
            <a:ext cx="2262900" cy="3693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accent1"/>
                </a:solidFill>
                <a:latin typeface="Montserrat ExtraBold"/>
                <a:ea typeface="Montserrat ExtraBold"/>
                <a:cs typeface="Montserrat ExtraBold"/>
                <a:sym typeface="Montserrat ExtraBold"/>
              </a:rPr>
              <a:t>Process</a:t>
            </a:r>
            <a:endParaRPr b="0" i="0" sz="1400" u="none" cap="none" strike="noStrike">
              <a:solidFill>
                <a:srgbClr val="000000"/>
              </a:solidFill>
              <a:latin typeface="Arial"/>
              <a:ea typeface="Arial"/>
              <a:cs typeface="Arial"/>
              <a:sym typeface="Arial"/>
            </a:endParaRPr>
          </a:p>
        </p:txBody>
      </p:sp>
      <p:sp>
        <p:nvSpPr>
          <p:cNvPr id="210" name="Google Shape;210;g100b90cdc4a_0_161"/>
          <p:cNvSpPr txBox="1"/>
          <p:nvPr/>
        </p:nvSpPr>
        <p:spPr>
          <a:xfrm>
            <a:off x="1712812" y="2231472"/>
            <a:ext cx="8858700" cy="561900"/>
          </a:xfrm>
          <a:prstGeom prst="rect">
            <a:avLst/>
          </a:prstGeom>
          <a:noFill/>
          <a:ln>
            <a:noFill/>
          </a:ln>
        </p:spPr>
        <p:txBody>
          <a:bodyPr anchorCtr="0" anchor="t" bIns="22850" lIns="45700" spcFirstLastPara="1" rIns="45700" wrap="square" tIns="22850">
            <a:spAutoFit/>
          </a:bodyPr>
          <a:lstStyle/>
          <a:p>
            <a:pPr indent="0" lvl="0" marL="0" marR="0" rtl="0" algn="l">
              <a:lnSpc>
                <a:spcPct val="109375"/>
              </a:lnSpc>
              <a:spcBef>
                <a:spcPts val="0"/>
              </a:spcBef>
              <a:spcAft>
                <a:spcPts val="0"/>
              </a:spcAft>
              <a:buClr>
                <a:srgbClr val="000000"/>
              </a:buClr>
              <a:buSzPts val="1600"/>
              <a:buFont typeface="Arial"/>
              <a:buNone/>
            </a:pPr>
            <a:r>
              <a:rPr b="0" i="0" lang="en-GB" sz="1600" u="none" cap="none" strike="noStrike">
                <a:solidFill>
                  <a:schemeClr val="dk1"/>
                </a:solidFill>
                <a:latin typeface="Montserrat Medium"/>
                <a:ea typeface="Montserrat Medium"/>
                <a:cs typeface="Montserrat Medium"/>
                <a:sym typeface="Montserrat Medium"/>
              </a:rPr>
              <a:t>Inspect, cleanse, transform, and model the data to discover useful information to support decision-making</a:t>
            </a:r>
            <a:endParaRPr b="0" i="0" sz="1600" u="none" cap="none" strike="noStrike">
              <a:solidFill>
                <a:schemeClr val="dk1"/>
              </a:solidFill>
              <a:latin typeface="Montserrat Medium"/>
              <a:ea typeface="Montserrat Medium"/>
              <a:cs typeface="Montserrat Medium"/>
              <a:sym typeface="Montserrat Medium"/>
            </a:endParaRPr>
          </a:p>
        </p:txBody>
      </p:sp>
      <p:sp>
        <p:nvSpPr>
          <p:cNvPr id="211" name="Google Shape;211;g100b90cdc4a_0_161"/>
          <p:cNvSpPr txBox="1"/>
          <p:nvPr/>
        </p:nvSpPr>
        <p:spPr>
          <a:xfrm>
            <a:off x="1666633" y="3212414"/>
            <a:ext cx="2320200" cy="3693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chemeClr val="dk2"/>
                </a:solidFill>
                <a:latin typeface="Montserrat ExtraBold"/>
                <a:ea typeface="Montserrat ExtraBold"/>
                <a:cs typeface="Montserrat ExtraBold"/>
                <a:sym typeface="Montserrat ExtraBold"/>
              </a:rPr>
              <a:t>Science</a:t>
            </a:r>
            <a:endParaRPr b="0" i="0" sz="1400" u="none" cap="none" strike="noStrike">
              <a:solidFill>
                <a:srgbClr val="000000"/>
              </a:solidFill>
              <a:latin typeface="Arial"/>
              <a:ea typeface="Arial"/>
              <a:cs typeface="Arial"/>
              <a:sym typeface="Arial"/>
            </a:endParaRPr>
          </a:p>
        </p:txBody>
      </p:sp>
      <p:sp>
        <p:nvSpPr>
          <p:cNvPr id="212" name="Google Shape;212;g100b90cdc4a_0_161"/>
          <p:cNvSpPr txBox="1"/>
          <p:nvPr/>
        </p:nvSpPr>
        <p:spPr>
          <a:xfrm>
            <a:off x="1712812" y="3581746"/>
            <a:ext cx="7518900" cy="292500"/>
          </a:xfrm>
          <a:prstGeom prst="rect">
            <a:avLst/>
          </a:prstGeom>
          <a:noFill/>
          <a:ln>
            <a:noFill/>
          </a:ln>
        </p:spPr>
        <p:txBody>
          <a:bodyPr anchorCtr="0" anchor="t" bIns="22850" lIns="45700" spcFirstLastPara="1" rIns="45700" wrap="square" tIns="22850">
            <a:spAutoFit/>
          </a:bodyPr>
          <a:lstStyle/>
          <a:p>
            <a:pPr indent="0" lvl="0" marL="0" marR="0" rtl="0" algn="l">
              <a:lnSpc>
                <a:spcPct val="109375"/>
              </a:lnSpc>
              <a:spcBef>
                <a:spcPts val="0"/>
              </a:spcBef>
              <a:spcAft>
                <a:spcPts val="0"/>
              </a:spcAft>
              <a:buClr>
                <a:srgbClr val="000000"/>
              </a:buClr>
              <a:buSzPts val="1600"/>
              <a:buFont typeface="Arial"/>
              <a:buNone/>
            </a:pPr>
            <a:r>
              <a:rPr b="0" i="0" lang="en-GB" sz="1600" u="none" cap="none" strike="noStrike">
                <a:solidFill>
                  <a:schemeClr val="dk1"/>
                </a:solidFill>
                <a:latin typeface="Montserrat Medium"/>
                <a:ea typeface="Montserrat Medium"/>
                <a:cs typeface="Montserrat Medium"/>
                <a:sym typeface="Montserrat Medium"/>
              </a:rPr>
              <a:t>Analyse raw data in order to make conclusions about that information</a:t>
            </a:r>
            <a:endParaRPr b="0" i="0" sz="1600" u="none" cap="none" strike="noStrike">
              <a:solidFill>
                <a:schemeClr val="dk1"/>
              </a:solidFill>
              <a:latin typeface="Montserrat Medium"/>
              <a:ea typeface="Montserrat Medium"/>
              <a:cs typeface="Montserrat Medium"/>
              <a:sym typeface="Montserrat Medium"/>
            </a:endParaRPr>
          </a:p>
        </p:txBody>
      </p:sp>
      <p:sp>
        <p:nvSpPr>
          <p:cNvPr id="213" name="Google Shape;213;g100b90cdc4a_0_161"/>
          <p:cNvSpPr txBox="1"/>
          <p:nvPr/>
        </p:nvSpPr>
        <p:spPr>
          <a:xfrm>
            <a:off x="1666633" y="4327534"/>
            <a:ext cx="2332200" cy="3693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0078BF"/>
                </a:solidFill>
                <a:latin typeface="Montserrat ExtraBold"/>
                <a:ea typeface="Montserrat ExtraBold"/>
                <a:cs typeface="Montserrat ExtraBold"/>
                <a:sym typeface="Montserrat ExtraBold"/>
              </a:rPr>
              <a:t>Techniques</a:t>
            </a:r>
            <a:endParaRPr b="0" i="0" sz="1400" u="none" cap="none" strike="noStrike">
              <a:solidFill>
                <a:srgbClr val="000000"/>
              </a:solidFill>
              <a:latin typeface="Arial"/>
              <a:ea typeface="Arial"/>
              <a:cs typeface="Arial"/>
              <a:sym typeface="Arial"/>
            </a:endParaRPr>
          </a:p>
        </p:txBody>
      </p:sp>
      <p:sp>
        <p:nvSpPr>
          <p:cNvPr id="214" name="Google Shape;214;g100b90cdc4a_0_161"/>
          <p:cNvSpPr txBox="1"/>
          <p:nvPr/>
        </p:nvSpPr>
        <p:spPr>
          <a:xfrm>
            <a:off x="1712812" y="4672362"/>
            <a:ext cx="9269100" cy="561900"/>
          </a:xfrm>
          <a:prstGeom prst="rect">
            <a:avLst/>
          </a:prstGeom>
          <a:noFill/>
          <a:ln>
            <a:noFill/>
          </a:ln>
        </p:spPr>
        <p:txBody>
          <a:bodyPr anchorCtr="0" anchor="t" bIns="22850" lIns="45700" spcFirstLastPara="1" rIns="45700" wrap="square" tIns="22850">
            <a:spAutoFit/>
          </a:bodyPr>
          <a:lstStyle/>
          <a:p>
            <a:pPr indent="0" lvl="0" marL="0" marR="0" rtl="0" algn="l">
              <a:lnSpc>
                <a:spcPct val="109375"/>
              </a:lnSpc>
              <a:spcBef>
                <a:spcPts val="0"/>
              </a:spcBef>
              <a:spcAft>
                <a:spcPts val="0"/>
              </a:spcAft>
              <a:buClr>
                <a:srgbClr val="000000"/>
              </a:buClr>
              <a:buSzPts val="1600"/>
              <a:buFont typeface="Arial"/>
              <a:buNone/>
            </a:pPr>
            <a:r>
              <a:rPr b="0" i="0" lang="en-GB" sz="1600" u="none" cap="none" strike="noStrike">
                <a:solidFill>
                  <a:schemeClr val="dk1"/>
                </a:solidFill>
                <a:latin typeface="Montserrat Medium"/>
                <a:ea typeface="Montserrat Medium"/>
                <a:cs typeface="Montserrat Medium"/>
                <a:sym typeface="Montserrat Medium"/>
              </a:rPr>
              <a:t>Reveal trends and metrics that can used to optimise processes to increase the overall efficiency of a business or system</a:t>
            </a:r>
            <a:endParaRPr b="0" i="0" sz="1600" u="none" cap="none" strike="noStrike">
              <a:solidFill>
                <a:schemeClr val="dk1"/>
              </a:solidFill>
              <a:latin typeface="Montserrat Medium"/>
              <a:ea typeface="Montserrat Medium"/>
              <a:cs typeface="Montserrat Medium"/>
              <a:sym typeface="Montserrat Medium"/>
            </a:endParaRPr>
          </a:p>
        </p:txBody>
      </p:sp>
      <p:sp>
        <p:nvSpPr>
          <p:cNvPr id="215" name="Google Shape;215;g100b90cdc4a_0_161"/>
          <p:cNvSpPr txBox="1"/>
          <p:nvPr/>
        </p:nvSpPr>
        <p:spPr>
          <a:xfrm>
            <a:off x="817852" y="2061986"/>
            <a:ext cx="712200" cy="554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chemeClr val="accent1"/>
                </a:solidFill>
                <a:latin typeface="Montserrat ExtraBold"/>
                <a:ea typeface="Montserrat ExtraBold"/>
                <a:cs typeface="Montserrat ExtraBold"/>
                <a:sym typeface="Montserrat ExtraBold"/>
              </a:rPr>
              <a:t>01.</a:t>
            </a:r>
            <a:endParaRPr b="0" i="0" sz="1400" u="none" cap="none" strike="noStrike">
              <a:solidFill>
                <a:srgbClr val="000000"/>
              </a:solidFill>
              <a:latin typeface="Arial"/>
              <a:ea typeface="Arial"/>
              <a:cs typeface="Arial"/>
              <a:sym typeface="Arial"/>
            </a:endParaRPr>
          </a:p>
        </p:txBody>
      </p:sp>
      <p:sp>
        <p:nvSpPr>
          <p:cNvPr id="216" name="Google Shape;216;g100b90cdc4a_0_161"/>
          <p:cNvSpPr txBox="1"/>
          <p:nvPr/>
        </p:nvSpPr>
        <p:spPr>
          <a:xfrm>
            <a:off x="779379" y="3284275"/>
            <a:ext cx="789000" cy="554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chemeClr val="accent2"/>
                </a:solidFill>
                <a:latin typeface="Montserrat ExtraBold"/>
                <a:ea typeface="Montserrat ExtraBold"/>
                <a:cs typeface="Montserrat ExtraBold"/>
                <a:sym typeface="Montserrat ExtraBold"/>
              </a:rPr>
              <a:t>02.</a:t>
            </a:r>
            <a:endParaRPr b="0" i="0" sz="1400" u="none" cap="none" strike="noStrike">
              <a:solidFill>
                <a:srgbClr val="000000"/>
              </a:solidFill>
              <a:latin typeface="Arial"/>
              <a:ea typeface="Arial"/>
              <a:cs typeface="Arial"/>
              <a:sym typeface="Arial"/>
            </a:endParaRPr>
          </a:p>
        </p:txBody>
      </p:sp>
      <p:sp>
        <p:nvSpPr>
          <p:cNvPr id="217" name="Google Shape;217;g100b90cdc4a_0_161"/>
          <p:cNvSpPr txBox="1"/>
          <p:nvPr/>
        </p:nvSpPr>
        <p:spPr>
          <a:xfrm>
            <a:off x="778577" y="4506564"/>
            <a:ext cx="790500" cy="554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0078BF"/>
                </a:solidFill>
                <a:latin typeface="Montserrat ExtraBold"/>
                <a:ea typeface="Montserrat ExtraBold"/>
                <a:cs typeface="Montserrat ExtraBold"/>
                <a:sym typeface="Montserrat ExtraBold"/>
              </a:rPr>
              <a:t>03.</a:t>
            </a:r>
            <a:endParaRPr b="0" i="0" sz="1400" u="none" cap="none" strike="noStrike">
              <a:solidFill>
                <a:srgbClr val="000000"/>
              </a:solidFill>
              <a:latin typeface="Arial"/>
              <a:ea typeface="Arial"/>
              <a:cs typeface="Arial"/>
              <a:sym typeface="Arial"/>
            </a:endParaRPr>
          </a:p>
        </p:txBody>
      </p:sp>
      <p:sp>
        <p:nvSpPr>
          <p:cNvPr id="218" name="Google Shape;218;g100b90cdc4a_0_161"/>
          <p:cNvSpPr txBox="1"/>
          <p:nvPr/>
        </p:nvSpPr>
        <p:spPr>
          <a:xfrm>
            <a:off x="12192000" y="28975"/>
            <a:ext cx="8476800" cy="67362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Clr>
                <a:schemeClr val="dk1"/>
              </a:buClr>
              <a:buSzPts val="1100"/>
              <a:buFont typeface="Arial"/>
              <a:buNone/>
            </a:pPr>
            <a:r>
              <a:rPr lang="en-GB" sz="1100">
                <a:solidFill>
                  <a:schemeClr val="dk1"/>
                </a:solidFill>
                <a:latin typeface="Roboto"/>
                <a:ea typeface="Roboto"/>
                <a:cs typeface="Roboto"/>
                <a:sym typeface="Roboto"/>
              </a:rPr>
              <a:t>Data analytics is the process of examining, cleaning, transforming, and interpreting data to discover valuable insights and make informed decisions. It's like using information to better understand a situation or solve a problem in the real world.</a:t>
            </a:r>
            <a:endParaRPr sz="110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GB" sz="1100">
                <a:solidFill>
                  <a:schemeClr val="dk1"/>
                </a:solidFill>
                <a:latin typeface="Roboto"/>
                <a:ea typeface="Roboto"/>
                <a:cs typeface="Roboto"/>
                <a:sym typeface="Roboto"/>
              </a:rPr>
              <a:t>Let's break it down with a practical example:</a:t>
            </a:r>
            <a:endParaRPr sz="110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GB" sz="1100">
                <a:solidFill>
                  <a:schemeClr val="dk1"/>
                </a:solidFill>
                <a:latin typeface="Roboto"/>
                <a:ea typeface="Roboto"/>
                <a:cs typeface="Roboto"/>
                <a:sym typeface="Roboto"/>
              </a:rPr>
              <a:t>Imagine you own a small ice cream shop, and you want to figure out which flavors of ice cream are the most popular among your customers. This is where data analytics comes into play:</a:t>
            </a:r>
            <a:endParaRPr sz="1100">
              <a:solidFill>
                <a:schemeClr val="dk1"/>
              </a:solidFill>
              <a:latin typeface="Roboto"/>
              <a:ea typeface="Roboto"/>
              <a:cs typeface="Roboto"/>
              <a:sym typeface="Roboto"/>
            </a:endParaRPr>
          </a:p>
          <a:p>
            <a:pPr indent="-228600" lvl="0" marL="457200" rtl="0" algn="l">
              <a:lnSpc>
                <a:spcPct val="115000"/>
              </a:lnSpc>
              <a:spcBef>
                <a:spcPts val="1500"/>
              </a:spcBef>
              <a:spcAft>
                <a:spcPts val="0"/>
              </a:spcAft>
              <a:buClr>
                <a:schemeClr val="dk1"/>
              </a:buClr>
              <a:buSzPts val="1100"/>
              <a:buFont typeface="Roboto"/>
              <a:buNone/>
            </a:pPr>
            <a:r>
              <a:rPr lang="en-GB" sz="1100">
                <a:solidFill>
                  <a:schemeClr val="dk1"/>
                </a:solidFill>
                <a:latin typeface="Roboto"/>
                <a:ea typeface="Roboto"/>
                <a:cs typeface="Roboto"/>
                <a:sym typeface="Roboto"/>
              </a:rPr>
              <a:t>Data Collection: You start by collecting data, such as the number of scoops sold for each flavor of ice cream over the past month. This data could be stored in a spreadsheet or a simple record book.</a:t>
            </a:r>
            <a:endParaRPr sz="11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100"/>
              <a:buFont typeface="Roboto"/>
              <a:buNone/>
            </a:pPr>
            <a:r>
              <a:rPr lang="en-GB" sz="1100">
                <a:solidFill>
                  <a:schemeClr val="dk1"/>
                </a:solidFill>
                <a:latin typeface="Roboto"/>
                <a:ea typeface="Roboto"/>
                <a:cs typeface="Roboto"/>
                <a:sym typeface="Roboto"/>
              </a:rPr>
              <a:t>Data Cleaning: You might notice some inconsistencies or errors in your data, like misspelled flavor names or missing entries. Data cleaning involves fixing these issues to ensure your data is accurate and reliable.</a:t>
            </a:r>
            <a:endParaRPr sz="11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100"/>
              <a:buFont typeface="Roboto"/>
              <a:buNone/>
            </a:pPr>
            <a:r>
              <a:rPr lang="en-GB" sz="1100">
                <a:solidFill>
                  <a:schemeClr val="dk1"/>
                </a:solidFill>
                <a:latin typeface="Roboto"/>
                <a:ea typeface="Roboto"/>
                <a:cs typeface="Roboto"/>
                <a:sym typeface="Roboto"/>
              </a:rPr>
              <a:t>Data Transformation: Next, you might want to organize your data in a way that's easier to work with. You could create a chart or graph that shows the popularity of each flavor.</a:t>
            </a:r>
            <a:endParaRPr sz="11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100"/>
              <a:buFont typeface="Roboto"/>
              <a:buNone/>
            </a:pPr>
            <a:r>
              <a:rPr lang="en-GB" sz="1100">
                <a:solidFill>
                  <a:schemeClr val="dk1"/>
                </a:solidFill>
                <a:latin typeface="Roboto"/>
                <a:ea typeface="Roboto"/>
                <a:cs typeface="Roboto"/>
                <a:sym typeface="Roboto"/>
              </a:rPr>
              <a:t>Data Analysis: Here's where the real magic happens. You use data analysis techniques to examine the information you've collected. For example, you might notice that chocolate and vanilla ice cream are the best-sellers, while strawberry is less popular.</a:t>
            </a:r>
            <a:endParaRPr sz="11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100"/>
              <a:buFont typeface="Roboto"/>
              <a:buNone/>
            </a:pPr>
            <a:r>
              <a:rPr lang="en-GB" sz="1100">
                <a:solidFill>
                  <a:schemeClr val="dk1"/>
                </a:solidFill>
                <a:latin typeface="Roboto"/>
                <a:ea typeface="Roboto"/>
                <a:cs typeface="Roboto"/>
                <a:sym typeface="Roboto"/>
              </a:rPr>
              <a:t>Interpretation: With your analysis, you can now interpret the data. In this case, you conclude that chocolate and vanilla are the most popular flavors among your customers.</a:t>
            </a:r>
            <a:endParaRPr sz="11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100"/>
              <a:buFont typeface="Roboto"/>
              <a:buNone/>
            </a:pPr>
            <a:r>
              <a:rPr lang="en-GB" sz="1100">
                <a:solidFill>
                  <a:schemeClr val="dk1"/>
                </a:solidFill>
                <a:latin typeface="Roboto"/>
                <a:ea typeface="Roboto"/>
                <a:cs typeface="Roboto"/>
                <a:sym typeface="Roboto"/>
              </a:rPr>
              <a:t>Decision-Making: Armed with this insight, you can make informed decisions for your ice cream shop. You might decide to order more chocolate and vanilla ice cream, offer promotions on those flavors, or even create new flavors based on the customer preferences.</a:t>
            </a:r>
            <a:endParaRPr sz="110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GB" sz="1100">
                <a:solidFill>
                  <a:schemeClr val="dk1"/>
                </a:solidFill>
                <a:latin typeface="Roboto"/>
                <a:ea typeface="Roboto"/>
                <a:cs typeface="Roboto"/>
                <a:sym typeface="Roboto"/>
              </a:rPr>
              <a:t>So, data analytics is like a tool that helps you turn raw data into useful information, allowing you to make smarter choices in your business or personal life. It's not just about numbers; it's about understanding patterns, making predictions, and improving your decision-making processes.</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00b90cdc4a_0_226"/>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Types of Data Analytics</a:t>
            </a:r>
            <a:endParaRPr/>
          </a:p>
        </p:txBody>
      </p:sp>
      <p:grpSp>
        <p:nvGrpSpPr>
          <p:cNvPr id="224" name="Google Shape;224;g100b90cdc4a_0_226"/>
          <p:cNvGrpSpPr/>
          <p:nvPr/>
        </p:nvGrpSpPr>
        <p:grpSpPr>
          <a:xfrm>
            <a:off x="757666" y="2035688"/>
            <a:ext cx="1868076" cy="1868076"/>
            <a:chOff x="1119258" y="2257147"/>
            <a:chExt cx="1868076" cy="1868076"/>
          </a:xfrm>
        </p:grpSpPr>
        <p:sp>
          <p:nvSpPr>
            <p:cNvPr id="225" name="Google Shape;225;g100b90cdc4a_0_226"/>
            <p:cNvSpPr/>
            <p:nvPr/>
          </p:nvSpPr>
          <p:spPr>
            <a:xfrm>
              <a:off x="2495041" y="2394505"/>
              <a:ext cx="356034" cy="354935"/>
            </a:xfrm>
            <a:custGeom>
              <a:rect b="b" l="l" r="r" t="t"/>
              <a:pathLst>
                <a:path extrusionOk="0" h="206" w="207">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26" name="Google Shape;226;g100b90cdc4a_0_226"/>
            <p:cNvSpPr/>
            <p:nvPr/>
          </p:nvSpPr>
          <p:spPr>
            <a:xfrm>
              <a:off x="2075273" y="2257147"/>
              <a:ext cx="427460" cy="191203"/>
            </a:xfrm>
            <a:custGeom>
              <a:rect b="b" l="l" r="r" t="t"/>
              <a:pathLst>
                <a:path extrusionOk="0" h="111" w="248">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27" name="Google Shape;227;g100b90cdc4a_0_226"/>
            <p:cNvSpPr/>
            <p:nvPr/>
          </p:nvSpPr>
          <p:spPr>
            <a:xfrm>
              <a:off x="2796131" y="2743946"/>
              <a:ext cx="191203" cy="425262"/>
            </a:xfrm>
            <a:custGeom>
              <a:rect b="b" l="l" r="r" t="t"/>
              <a:pathLst>
                <a:path extrusionOk="0" h="247" w="111">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28" name="Google Shape;228;g100b90cdc4a_0_226"/>
            <p:cNvSpPr/>
            <p:nvPr/>
          </p:nvSpPr>
          <p:spPr>
            <a:xfrm>
              <a:off x="2796131" y="3213162"/>
              <a:ext cx="191203" cy="427460"/>
            </a:xfrm>
            <a:custGeom>
              <a:rect b="b" l="l" r="r" t="t"/>
              <a:pathLst>
                <a:path extrusionOk="0" h="248" w="111">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29" name="Google Shape;229;g100b90cdc4a_0_226"/>
            <p:cNvSpPr/>
            <p:nvPr/>
          </p:nvSpPr>
          <p:spPr>
            <a:xfrm>
              <a:off x="2495041" y="3632930"/>
              <a:ext cx="356034" cy="356034"/>
            </a:xfrm>
            <a:custGeom>
              <a:rect b="b" l="l" r="r" t="t"/>
              <a:pathLst>
                <a:path extrusionOk="0" h="207" w="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30" name="Google Shape;230;g100b90cdc4a_0_226"/>
            <p:cNvSpPr/>
            <p:nvPr/>
          </p:nvSpPr>
          <p:spPr>
            <a:xfrm>
              <a:off x="2075273" y="3936217"/>
              <a:ext cx="427460" cy="189006"/>
            </a:xfrm>
            <a:custGeom>
              <a:rect b="b" l="l" r="r" t="t"/>
              <a:pathLst>
                <a:path extrusionOk="0" h="110" w="248">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31" name="Google Shape;231;g100b90cdc4a_0_226"/>
            <p:cNvSpPr/>
            <p:nvPr/>
          </p:nvSpPr>
          <p:spPr>
            <a:xfrm>
              <a:off x="1606057" y="3936217"/>
              <a:ext cx="425262" cy="189006"/>
            </a:xfrm>
            <a:custGeom>
              <a:rect b="b" l="l" r="r" t="t"/>
              <a:pathLst>
                <a:path extrusionOk="0" h="110" w="247">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32" name="Google Shape;232;g100b90cdc4a_0_226"/>
            <p:cNvSpPr/>
            <p:nvPr/>
          </p:nvSpPr>
          <p:spPr>
            <a:xfrm>
              <a:off x="1256616" y="3632930"/>
              <a:ext cx="354935" cy="356034"/>
            </a:xfrm>
            <a:custGeom>
              <a:rect b="b" l="l" r="r" t="t"/>
              <a:pathLst>
                <a:path extrusionOk="0" h="207" w="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33" name="Google Shape;233;g100b90cdc4a_0_226"/>
            <p:cNvSpPr/>
            <p:nvPr/>
          </p:nvSpPr>
          <p:spPr>
            <a:xfrm>
              <a:off x="1119258" y="3213162"/>
              <a:ext cx="191203" cy="427460"/>
            </a:xfrm>
            <a:custGeom>
              <a:rect b="b" l="l" r="r" t="t"/>
              <a:pathLst>
                <a:path extrusionOk="0" h="248" w="111">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34" name="Google Shape;234;g100b90cdc4a_0_226"/>
            <p:cNvSpPr/>
            <p:nvPr/>
          </p:nvSpPr>
          <p:spPr>
            <a:xfrm>
              <a:off x="1119258" y="2743946"/>
              <a:ext cx="191203" cy="425262"/>
            </a:xfrm>
            <a:custGeom>
              <a:rect b="b" l="l" r="r" t="t"/>
              <a:pathLst>
                <a:path extrusionOk="0" h="247" w="111">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35" name="Google Shape;235;g100b90cdc4a_0_226"/>
            <p:cNvSpPr/>
            <p:nvPr/>
          </p:nvSpPr>
          <p:spPr>
            <a:xfrm>
              <a:off x="1256616" y="2394505"/>
              <a:ext cx="354935" cy="354935"/>
            </a:xfrm>
            <a:custGeom>
              <a:rect b="b" l="l" r="r" t="t"/>
              <a:pathLst>
                <a:path extrusionOk="0" h="206" w="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36" name="Google Shape;236;g100b90cdc4a_0_226"/>
            <p:cNvSpPr/>
            <p:nvPr/>
          </p:nvSpPr>
          <p:spPr>
            <a:xfrm>
              <a:off x="1606057" y="2257147"/>
              <a:ext cx="425262" cy="191203"/>
            </a:xfrm>
            <a:custGeom>
              <a:rect b="b" l="l" r="r" t="t"/>
              <a:pathLst>
                <a:path extrusionOk="0" h="111" w="247">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grpSp>
      <p:grpSp>
        <p:nvGrpSpPr>
          <p:cNvPr id="237" name="Google Shape;237;g100b90cdc4a_0_226"/>
          <p:cNvGrpSpPr/>
          <p:nvPr/>
        </p:nvGrpSpPr>
        <p:grpSpPr>
          <a:xfrm>
            <a:off x="3387150" y="2053269"/>
            <a:ext cx="1868076" cy="1868076"/>
            <a:chOff x="3800237" y="2257147"/>
            <a:chExt cx="1868076" cy="1868076"/>
          </a:xfrm>
        </p:grpSpPr>
        <p:sp>
          <p:nvSpPr>
            <p:cNvPr id="238" name="Google Shape;238;g100b90cdc4a_0_226"/>
            <p:cNvSpPr/>
            <p:nvPr/>
          </p:nvSpPr>
          <p:spPr>
            <a:xfrm>
              <a:off x="5176020" y="2394505"/>
              <a:ext cx="356034" cy="354935"/>
            </a:xfrm>
            <a:custGeom>
              <a:rect b="b" l="l" r="r" t="t"/>
              <a:pathLst>
                <a:path extrusionOk="0" h="206" w="207">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39" name="Google Shape;239;g100b90cdc4a_0_226"/>
            <p:cNvSpPr/>
            <p:nvPr/>
          </p:nvSpPr>
          <p:spPr>
            <a:xfrm>
              <a:off x="4756252" y="2257147"/>
              <a:ext cx="427460" cy="191203"/>
            </a:xfrm>
            <a:custGeom>
              <a:rect b="b" l="l" r="r" t="t"/>
              <a:pathLst>
                <a:path extrusionOk="0" h="111" w="248">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0" name="Google Shape;240;g100b90cdc4a_0_226"/>
            <p:cNvSpPr/>
            <p:nvPr/>
          </p:nvSpPr>
          <p:spPr>
            <a:xfrm>
              <a:off x="5477110" y="2743946"/>
              <a:ext cx="191203" cy="425262"/>
            </a:xfrm>
            <a:custGeom>
              <a:rect b="b" l="l" r="r" t="t"/>
              <a:pathLst>
                <a:path extrusionOk="0" h="247" w="111">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1" name="Google Shape;241;g100b90cdc4a_0_226"/>
            <p:cNvSpPr/>
            <p:nvPr/>
          </p:nvSpPr>
          <p:spPr>
            <a:xfrm>
              <a:off x="5477110" y="3213162"/>
              <a:ext cx="191203" cy="427460"/>
            </a:xfrm>
            <a:custGeom>
              <a:rect b="b" l="l" r="r" t="t"/>
              <a:pathLst>
                <a:path extrusionOk="0" h="248" w="111">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2" name="Google Shape;242;g100b90cdc4a_0_226"/>
            <p:cNvSpPr/>
            <p:nvPr/>
          </p:nvSpPr>
          <p:spPr>
            <a:xfrm>
              <a:off x="5176020" y="3632930"/>
              <a:ext cx="356034" cy="356034"/>
            </a:xfrm>
            <a:custGeom>
              <a:rect b="b" l="l" r="r" t="t"/>
              <a:pathLst>
                <a:path extrusionOk="0" h="207" w="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3" name="Google Shape;243;g100b90cdc4a_0_226"/>
            <p:cNvSpPr/>
            <p:nvPr/>
          </p:nvSpPr>
          <p:spPr>
            <a:xfrm>
              <a:off x="4756252" y="3936217"/>
              <a:ext cx="427460" cy="189006"/>
            </a:xfrm>
            <a:custGeom>
              <a:rect b="b" l="l" r="r" t="t"/>
              <a:pathLst>
                <a:path extrusionOk="0" h="110" w="248">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4" name="Google Shape;244;g100b90cdc4a_0_226"/>
            <p:cNvSpPr/>
            <p:nvPr/>
          </p:nvSpPr>
          <p:spPr>
            <a:xfrm>
              <a:off x="4287036" y="3936217"/>
              <a:ext cx="425262" cy="189006"/>
            </a:xfrm>
            <a:custGeom>
              <a:rect b="b" l="l" r="r" t="t"/>
              <a:pathLst>
                <a:path extrusionOk="0" h="110" w="247">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5" name="Google Shape;245;g100b90cdc4a_0_226"/>
            <p:cNvSpPr/>
            <p:nvPr/>
          </p:nvSpPr>
          <p:spPr>
            <a:xfrm>
              <a:off x="3937595" y="3632930"/>
              <a:ext cx="354935" cy="356034"/>
            </a:xfrm>
            <a:custGeom>
              <a:rect b="b" l="l" r="r" t="t"/>
              <a:pathLst>
                <a:path extrusionOk="0" h="207" w="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6" name="Google Shape;246;g100b90cdc4a_0_226"/>
            <p:cNvSpPr/>
            <p:nvPr/>
          </p:nvSpPr>
          <p:spPr>
            <a:xfrm>
              <a:off x="3800237" y="3213162"/>
              <a:ext cx="191203" cy="427460"/>
            </a:xfrm>
            <a:custGeom>
              <a:rect b="b" l="l" r="r" t="t"/>
              <a:pathLst>
                <a:path extrusionOk="0" h="248" w="111">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7" name="Google Shape;247;g100b90cdc4a_0_226"/>
            <p:cNvSpPr/>
            <p:nvPr/>
          </p:nvSpPr>
          <p:spPr>
            <a:xfrm>
              <a:off x="3800237" y="2743946"/>
              <a:ext cx="191203" cy="425262"/>
            </a:xfrm>
            <a:custGeom>
              <a:rect b="b" l="l" r="r" t="t"/>
              <a:pathLst>
                <a:path extrusionOk="0" h="247" w="111">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8" name="Google Shape;248;g100b90cdc4a_0_226"/>
            <p:cNvSpPr/>
            <p:nvPr/>
          </p:nvSpPr>
          <p:spPr>
            <a:xfrm>
              <a:off x="3937595" y="2394505"/>
              <a:ext cx="354935" cy="354935"/>
            </a:xfrm>
            <a:custGeom>
              <a:rect b="b" l="l" r="r" t="t"/>
              <a:pathLst>
                <a:path extrusionOk="0" h="206" w="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49" name="Google Shape;249;g100b90cdc4a_0_226"/>
            <p:cNvSpPr/>
            <p:nvPr/>
          </p:nvSpPr>
          <p:spPr>
            <a:xfrm>
              <a:off x="4287036" y="2257147"/>
              <a:ext cx="425262" cy="191203"/>
            </a:xfrm>
            <a:custGeom>
              <a:rect b="b" l="l" r="r" t="t"/>
              <a:pathLst>
                <a:path extrusionOk="0" h="111" w="247">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grpSp>
      <p:grpSp>
        <p:nvGrpSpPr>
          <p:cNvPr id="250" name="Google Shape;250;g100b90cdc4a_0_226"/>
          <p:cNvGrpSpPr/>
          <p:nvPr/>
        </p:nvGrpSpPr>
        <p:grpSpPr>
          <a:xfrm>
            <a:off x="8814657" y="2058780"/>
            <a:ext cx="1868076" cy="1868076"/>
            <a:chOff x="9237196" y="2257147"/>
            <a:chExt cx="1868076" cy="1868076"/>
          </a:xfrm>
        </p:grpSpPr>
        <p:sp>
          <p:nvSpPr>
            <p:cNvPr id="251" name="Google Shape;251;g100b90cdc4a_0_226"/>
            <p:cNvSpPr/>
            <p:nvPr/>
          </p:nvSpPr>
          <p:spPr>
            <a:xfrm>
              <a:off x="10612979" y="2394505"/>
              <a:ext cx="356034" cy="354935"/>
            </a:xfrm>
            <a:custGeom>
              <a:rect b="b" l="l" r="r" t="t"/>
              <a:pathLst>
                <a:path extrusionOk="0" h="206" w="207">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52" name="Google Shape;252;g100b90cdc4a_0_226"/>
            <p:cNvSpPr/>
            <p:nvPr/>
          </p:nvSpPr>
          <p:spPr>
            <a:xfrm>
              <a:off x="10193211" y="2257147"/>
              <a:ext cx="427460" cy="191203"/>
            </a:xfrm>
            <a:custGeom>
              <a:rect b="b" l="l" r="r" t="t"/>
              <a:pathLst>
                <a:path extrusionOk="0" h="111" w="248">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53" name="Google Shape;253;g100b90cdc4a_0_226"/>
            <p:cNvSpPr/>
            <p:nvPr/>
          </p:nvSpPr>
          <p:spPr>
            <a:xfrm>
              <a:off x="10914069" y="2743946"/>
              <a:ext cx="191203" cy="425262"/>
            </a:xfrm>
            <a:custGeom>
              <a:rect b="b" l="l" r="r" t="t"/>
              <a:pathLst>
                <a:path extrusionOk="0" h="247" w="111">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54" name="Google Shape;254;g100b90cdc4a_0_226"/>
            <p:cNvSpPr/>
            <p:nvPr/>
          </p:nvSpPr>
          <p:spPr>
            <a:xfrm>
              <a:off x="10914069" y="3213162"/>
              <a:ext cx="191203" cy="427460"/>
            </a:xfrm>
            <a:custGeom>
              <a:rect b="b" l="l" r="r" t="t"/>
              <a:pathLst>
                <a:path extrusionOk="0" h="248" w="111">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55" name="Google Shape;255;g100b90cdc4a_0_226"/>
            <p:cNvSpPr/>
            <p:nvPr/>
          </p:nvSpPr>
          <p:spPr>
            <a:xfrm>
              <a:off x="10612979" y="3632930"/>
              <a:ext cx="356034" cy="356034"/>
            </a:xfrm>
            <a:custGeom>
              <a:rect b="b" l="l" r="r" t="t"/>
              <a:pathLst>
                <a:path extrusionOk="0" h="207" w="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56" name="Google Shape;256;g100b90cdc4a_0_226"/>
            <p:cNvSpPr/>
            <p:nvPr/>
          </p:nvSpPr>
          <p:spPr>
            <a:xfrm>
              <a:off x="10193211" y="3936217"/>
              <a:ext cx="427460" cy="189006"/>
            </a:xfrm>
            <a:custGeom>
              <a:rect b="b" l="l" r="r" t="t"/>
              <a:pathLst>
                <a:path extrusionOk="0" h="110" w="248">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57" name="Google Shape;257;g100b90cdc4a_0_226"/>
            <p:cNvSpPr/>
            <p:nvPr/>
          </p:nvSpPr>
          <p:spPr>
            <a:xfrm>
              <a:off x="9723995" y="3936217"/>
              <a:ext cx="425262" cy="189006"/>
            </a:xfrm>
            <a:custGeom>
              <a:rect b="b" l="l" r="r" t="t"/>
              <a:pathLst>
                <a:path extrusionOk="0" h="110" w="247">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58" name="Google Shape;258;g100b90cdc4a_0_226"/>
            <p:cNvSpPr/>
            <p:nvPr/>
          </p:nvSpPr>
          <p:spPr>
            <a:xfrm>
              <a:off x="9374554" y="3632930"/>
              <a:ext cx="354935" cy="356034"/>
            </a:xfrm>
            <a:custGeom>
              <a:rect b="b" l="l" r="r" t="t"/>
              <a:pathLst>
                <a:path extrusionOk="0" h="207" w="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59" name="Google Shape;259;g100b90cdc4a_0_226"/>
            <p:cNvSpPr/>
            <p:nvPr/>
          </p:nvSpPr>
          <p:spPr>
            <a:xfrm>
              <a:off x="9237196" y="3213162"/>
              <a:ext cx="191203" cy="427460"/>
            </a:xfrm>
            <a:custGeom>
              <a:rect b="b" l="l" r="r" t="t"/>
              <a:pathLst>
                <a:path extrusionOk="0" h="248" w="111">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60" name="Google Shape;260;g100b90cdc4a_0_226"/>
            <p:cNvSpPr/>
            <p:nvPr/>
          </p:nvSpPr>
          <p:spPr>
            <a:xfrm>
              <a:off x="9237196" y="2743946"/>
              <a:ext cx="191203" cy="425262"/>
            </a:xfrm>
            <a:custGeom>
              <a:rect b="b" l="l" r="r" t="t"/>
              <a:pathLst>
                <a:path extrusionOk="0" h="247" w="111">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61" name="Google Shape;261;g100b90cdc4a_0_226"/>
            <p:cNvSpPr/>
            <p:nvPr/>
          </p:nvSpPr>
          <p:spPr>
            <a:xfrm>
              <a:off x="9374554" y="2394505"/>
              <a:ext cx="354935" cy="354935"/>
            </a:xfrm>
            <a:custGeom>
              <a:rect b="b" l="l" r="r" t="t"/>
              <a:pathLst>
                <a:path extrusionOk="0" h="206" w="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62" name="Google Shape;262;g100b90cdc4a_0_226"/>
            <p:cNvSpPr/>
            <p:nvPr/>
          </p:nvSpPr>
          <p:spPr>
            <a:xfrm>
              <a:off x="9723995" y="2257147"/>
              <a:ext cx="425262" cy="191203"/>
            </a:xfrm>
            <a:custGeom>
              <a:rect b="b" l="l" r="r" t="t"/>
              <a:pathLst>
                <a:path extrusionOk="0" h="111" w="247">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grpSp>
      <p:grpSp>
        <p:nvGrpSpPr>
          <p:cNvPr id="263" name="Google Shape;263;g100b90cdc4a_0_226"/>
          <p:cNvGrpSpPr/>
          <p:nvPr/>
        </p:nvGrpSpPr>
        <p:grpSpPr>
          <a:xfrm>
            <a:off x="483873" y="4258248"/>
            <a:ext cx="2377800" cy="917995"/>
            <a:chOff x="335988" y="4061106"/>
            <a:chExt cx="2377800" cy="917995"/>
          </a:xfrm>
        </p:grpSpPr>
        <p:sp>
          <p:nvSpPr>
            <p:cNvPr id="264" name="Google Shape;264;g100b90cdc4a_0_226"/>
            <p:cNvSpPr txBox="1"/>
            <p:nvPr/>
          </p:nvSpPr>
          <p:spPr>
            <a:xfrm>
              <a:off x="335988" y="4391101"/>
              <a:ext cx="2377800" cy="5880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400"/>
                <a:buFont typeface="Arial"/>
                <a:buNone/>
              </a:pPr>
              <a:r>
                <a:rPr b="0" i="0" lang="en-GB" sz="1400" u="none" cap="none" strike="noStrike">
                  <a:solidFill>
                    <a:srgbClr val="646464"/>
                  </a:solidFill>
                  <a:latin typeface="Montserrat SemiBold"/>
                  <a:ea typeface="Montserrat SemiBold"/>
                  <a:cs typeface="Montserrat SemiBold"/>
                  <a:sym typeface="Montserrat SemiBold"/>
                </a:rPr>
                <a:t>Explains what happened</a:t>
              </a:r>
              <a:endParaRPr b="0" i="0" sz="1400" u="none" cap="none" strike="noStrike">
                <a:solidFill>
                  <a:srgbClr val="646464"/>
                </a:solidFill>
                <a:latin typeface="Montserrat SemiBold"/>
                <a:ea typeface="Montserrat SemiBold"/>
                <a:cs typeface="Montserrat SemiBold"/>
                <a:sym typeface="Montserrat SemiBold"/>
              </a:endParaRPr>
            </a:p>
          </p:txBody>
        </p:sp>
        <p:sp>
          <p:nvSpPr>
            <p:cNvPr id="265" name="Google Shape;265;g100b90cdc4a_0_226"/>
            <p:cNvSpPr txBox="1"/>
            <p:nvPr/>
          </p:nvSpPr>
          <p:spPr>
            <a:xfrm>
              <a:off x="548856" y="4061106"/>
              <a:ext cx="1989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800"/>
                <a:buFont typeface="Arial"/>
                <a:buNone/>
              </a:pPr>
              <a:r>
                <a:rPr b="0" i="0" lang="en-GB" sz="1800" u="none" cap="none" strike="noStrike">
                  <a:solidFill>
                    <a:schemeClr val="accent1"/>
                  </a:solidFill>
                  <a:latin typeface="Montserrat SemiBold"/>
                  <a:ea typeface="Montserrat SemiBold"/>
                  <a:cs typeface="Montserrat SemiBold"/>
                  <a:sym typeface="Montserrat SemiBold"/>
                </a:rPr>
                <a:t>Descriptive</a:t>
              </a:r>
              <a:endParaRPr b="1" i="0" sz="1800" u="none" cap="none" strike="noStrike">
                <a:solidFill>
                  <a:schemeClr val="accent1"/>
                </a:solidFill>
                <a:latin typeface="Montserrat SemiBold"/>
                <a:ea typeface="Montserrat SemiBold"/>
                <a:cs typeface="Montserrat SemiBold"/>
                <a:sym typeface="Montserrat SemiBold"/>
              </a:endParaRPr>
            </a:p>
          </p:txBody>
        </p:sp>
      </p:grpSp>
      <p:grpSp>
        <p:nvGrpSpPr>
          <p:cNvPr id="266" name="Google Shape;266;g100b90cdc4a_0_226"/>
          <p:cNvGrpSpPr/>
          <p:nvPr/>
        </p:nvGrpSpPr>
        <p:grpSpPr>
          <a:xfrm>
            <a:off x="3154298" y="4275829"/>
            <a:ext cx="2377800" cy="917995"/>
            <a:chOff x="3397685" y="4078687"/>
            <a:chExt cx="2377800" cy="917995"/>
          </a:xfrm>
        </p:grpSpPr>
        <p:sp>
          <p:nvSpPr>
            <p:cNvPr id="267" name="Google Shape;267;g100b90cdc4a_0_226"/>
            <p:cNvSpPr txBox="1"/>
            <p:nvPr/>
          </p:nvSpPr>
          <p:spPr>
            <a:xfrm>
              <a:off x="3569612" y="4078687"/>
              <a:ext cx="1989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800"/>
                <a:buFont typeface="Arial"/>
                <a:buNone/>
              </a:pPr>
              <a:r>
                <a:rPr b="0" i="0" lang="en-GB" sz="1800" u="none" cap="none" strike="noStrike">
                  <a:solidFill>
                    <a:srgbClr val="621360"/>
                  </a:solidFill>
                  <a:latin typeface="Montserrat SemiBold"/>
                  <a:ea typeface="Montserrat SemiBold"/>
                  <a:cs typeface="Montserrat SemiBold"/>
                  <a:sym typeface="Montserrat SemiBold"/>
                </a:rPr>
                <a:t>Diagnostic</a:t>
              </a:r>
              <a:endParaRPr b="1" i="0" sz="1800" u="none" cap="none" strike="noStrike">
                <a:solidFill>
                  <a:srgbClr val="621360"/>
                </a:solidFill>
                <a:latin typeface="Montserrat SemiBold"/>
                <a:ea typeface="Montserrat SemiBold"/>
                <a:cs typeface="Montserrat SemiBold"/>
                <a:sym typeface="Montserrat SemiBold"/>
              </a:endParaRPr>
            </a:p>
          </p:txBody>
        </p:sp>
        <p:sp>
          <p:nvSpPr>
            <p:cNvPr id="268" name="Google Shape;268;g100b90cdc4a_0_226"/>
            <p:cNvSpPr txBox="1"/>
            <p:nvPr/>
          </p:nvSpPr>
          <p:spPr>
            <a:xfrm>
              <a:off x="3397685" y="4408682"/>
              <a:ext cx="2377800" cy="5880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400"/>
                <a:buFont typeface="Arial"/>
                <a:buNone/>
              </a:pPr>
              <a:r>
                <a:rPr b="0" i="0" lang="en-GB" sz="1400" u="none" cap="none" strike="noStrike">
                  <a:solidFill>
                    <a:srgbClr val="646464"/>
                  </a:solidFill>
                  <a:latin typeface="Montserrat SemiBold"/>
                  <a:ea typeface="Montserrat SemiBold"/>
                  <a:cs typeface="Montserrat SemiBold"/>
                  <a:sym typeface="Montserrat SemiBold"/>
                </a:rPr>
                <a:t>Explains why it happened</a:t>
              </a:r>
              <a:endParaRPr b="0" i="0" sz="1400" u="none" cap="none" strike="noStrike">
                <a:solidFill>
                  <a:srgbClr val="646464"/>
                </a:solidFill>
                <a:latin typeface="Montserrat SemiBold"/>
                <a:ea typeface="Montserrat SemiBold"/>
                <a:cs typeface="Montserrat SemiBold"/>
                <a:sym typeface="Montserrat SemiBold"/>
              </a:endParaRPr>
            </a:p>
          </p:txBody>
        </p:sp>
      </p:grpSp>
      <p:grpSp>
        <p:nvGrpSpPr>
          <p:cNvPr id="269" name="Google Shape;269;g100b90cdc4a_0_226"/>
          <p:cNvGrpSpPr/>
          <p:nvPr/>
        </p:nvGrpSpPr>
        <p:grpSpPr>
          <a:xfrm>
            <a:off x="5802215" y="4279314"/>
            <a:ext cx="2377800" cy="917995"/>
            <a:chOff x="6448919" y="4082172"/>
            <a:chExt cx="2377800" cy="917995"/>
          </a:xfrm>
        </p:grpSpPr>
        <p:sp>
          <p:nvSpPr>
            <p:cNvPr id="270" name="Google Shape;270;g100b90cdc4a_0_226"/>
            <p:cNvSpPr txBox="1"/>
            <p:nvPr/>
          </p:nvSpPr>
          <p:spPr>
            <a:xfrm>
              <a:off x="6629235" y="4082172"/>
              <a:ext cx="1989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800"/>
                <a:buFont typeface="Arial"/>
                <a:buNone/>
              </a:pPr>
              <a:r>
                <a:rPr b="0" i="0" lang="en-GB" sz="1800" u="none" cap="none" strike="noStrike">
                  <a:solidFill>
                    <a:srgbClr val="006496"/>
                  </a:solidFill>
                  <a:latin typeface="Montserrat SemiBold"/>
                  <a:ea typeface="Montserrat SemiBold"/>
                  <a:cs typeface="Montserrat SemiBold"/>
                  <a:sym typeface="Montserrat SemiBold"/>
                </a:rPr>
                <a:t>Predictive</a:t>
              </a:r>
              <a:endParaRPr b="1" i="0" sz="1800" u="none" cap="none" strike="noStrike">
                <a:solidFill>
                  <a:srgbClr val="006496"/>
                </a:solidFill>
                <a:latin typeface="Montserrat SemiBold"/>
                <a:ea typeface="Montserrat SemiBold"/>
                <a:cs typeface="Montserrat SemiBold"/>
                <a:sym typeface="Montserrat SemiBold"/>
              </a:endParaRPr>
            </a:p>
          </p:txBody>
        </p:sp>
        <p:sp>
          <p:nvSpPr>
            <p:cNvPr id="271" name="Google Shape;271;g100b90cdc4a_0_226"/>
            <p:cNvSpPr txBox="1"/>
            <p:nvPr/>
          </p:nvSpPr>
          <p:spPr>
            <a:xfrm>
              <a:off x="6448919" y="4412167"/>
              <a:ext cx="2377800" cy="5880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400"/>
                <a:buFont typeface="Arial"/>
                <a:buNone/>
              </a:pPr>
              <a:r>
                <a:rPr b="0" i="0" lang="en-GB" sz="1400" u="none" cap="none" strike="noStrike">
                  <a:solidFill>
                    <a:srgbClr val="646464"/>
                  </a:solidFill>
                  <a:latin typeface="Montserrat SemiBold"/>
                  <a:ea typeface="Montserrat SemiBold"/>
                  <a:cs typeface="Montserrat SemiBold"/>
                  <a:sym typeface="Montserrat SemiBold"/>
                </a:rPr>
                <a:t>Forecast what might happen</a:t>
              </a:r>
              <a:endParaRPr b="0" i="0" sz="1400" u="none" cap="none" strike="noStrike">
                <a:solidFill>
                  <a:srgbClr val="646464"/>
                </a:solidFill>
                <a:latin typeface="Montserrat SemiBold"/>
                <a:ea typeface="Montserrat SemiBold"/>
                <a:cs typeface="Montserrat SemiBold"/>
                <a:sym typeface="Montserrat SemiBold"/>
              </a:endParaRPr>
            </a:p>
          </p:txBody>
        </p:sp>
      </p:grpSp>
      <p:grpSp>
        <p:nvGrpSpPr>
          <p:cNvPr id="272" name="Google Shape;272;g100b90cdc4a_0_226"/>
          <p:cNvGrpSpPr/>
          <p:nvPr/>
        </p:nvGrpSpPr>
        <p:grpSpPr>
          <a:xfrm>
            <a:off x="8581805" y="4281340"/>
            <a:ext cx="2377800" cy="912484"/>
            <a:chOff x="9472718" y="4084198"/>
            <a:chExt cx="2377800" cy="912484"/>
          </a:xfrm>
        </p:grpSpPr>
        <p:sp>
          <p:nvSpPr>
            <p:cNvPr id="273" name="Google Shape;273;g100b90cdc4a_0_226"/>
            <p:cNvSpPr txBox="1"/>
            <p:nvPr/>
          </p:nvSpPr>
          <p:spPr>
            <a:xfrm>
              <a:off x="9644644" y="4084198"/>
              <a:ext cx="1989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800"/>
                <a:buFont typeface="Arial"/>
                <a:buNone/>
              </a:pPr>
              <a:r>
                <a:rPr b="0" i="0" lang="en-GB" sz="1800" u="none" cap="none" strike="noStrike">
                  <a:solidFill>
                    <a:srgbClr val="005A87"/>
                  </a:solidFill>
                  <a:latin typeface="Montserrat SemiBold"/>
                  <a:ea typeface="Montserrat SemiBold"/>
                  <a:cs typeface="Montserrat SemiBold"/>
                  <a:sym typeface="Montserrat SemiBold"/>
                </a:rPr>
                <a:t>Prescriptive</a:t>
              </a:r>
              <a:endParaRPr b="1" i="0" sz="1800" u="none" cap="none" strike="noStrike">
                <a:solidFill>
                  <a:srgbClr val="005A87"/>
                </a:solidFill>
                <a:latin typeface="Montserrat SemiBold"/>
                <a:ea typeface="Montserrat SemiBold"/>
                <a:cs typeface="Montserrat SemiBold"/>
                <a:sym typeface="Montserrat SemiBold"/>
              </a:endParaRPr>
            </a:p>
          </p:txBody>
        </p:sp>
        <p:sp>
          <p:nvSpPr>
            <p:cNvPr id="274" name="Google Shape;274;g100b90cdc4a_0_226"/>
            <p:cNvSpPr txBox="1"/>
            <p:nvPr/>
          </p:nvSpPr>
          <p:spPr>
            <a:xfrm>
              <a:off x="9472718" y="4408682"/>
              <a:ext cx="2377800" cy="5880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400"/>
                <a:buFont typeface="Arial"/>
                <a:buNone/>
              </a:pPr>
              <a:r>
                <a:rPr b="0" i="0" lang="en-GB" sz="1400" u="none" cap="none" strike="noStrike">
                  <a:solidFill>
                    <a:srgbClr val="646464"/>
                  </a:solidFill>
                  <a:latin typeface="Montserrat SemiBold"/>
                  <a:ea typeface="Montserrat SemiBold"/>
                  <a:cs typeface="Montserrat SemiBold"/>
                  <a:sym typeface="Montserrat SemiBold"/>
                </a:rPr>
                <a:t>Recommends an action based on the forecast</a:t>
              </a:r>
              <a:endParaRPr b="0" i="0" sz="1400" u="none" cap="none" strike="noStrike">
                <a:solidFill>
                  <a:srgbClr val="646464"/>
                </a:solidFill>
                <a:latin typeface="Montserrat SemiBold"/>
                <a:ea typeface="Montserrat SemiBold"/>
                <a:cs typeface="Montserrat SemiBold"/>
                <a:sym typeface="Montserrat SemiBold"/>
              </a:endParaRPr>
            </a:p>
          </p:txBody>
        </p:sp>
      </p:grpSp>
      <p:sp>
        <p:nvSpPr>
          <p:cNvPr id="275" name="Google Shape;275;g100b90cdc4a_0_226"/>
          <p:cNvSpPr/>
          <p:nvPr/>
        </p:nvSpPr>
        <p:spPr>
          <a:xfrm>
            <a:off x="3560772" y="2226891"/>
            <a:ext cx="1521900" cy="1521900"/>
          </a:xfrm>
          <a:prstGeom prst="ellipse">
            <a:avLst/>
          </a:prstGeom>
          <a:solidFill>
            <a:srgbClr val="621360"/>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76" name="Google Shape;276;g100b90cdc4a_0_226"/>
          <p:cNvSpPr/>
          <p:nvPr/>
        </p:nvSpPr>
        <p:spPr>
          <a:xfrm>
            <a:off x="6256295" y="2230376"/>
            <a:ext cx="1521900" cy="1521900"/>
          </a:xfrm>
          <a:prstGeom prst="ellipse">
            <a:avLst/>
          </a:pr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77" name="Google Shape;277;g100b90cdc4a_0_226"/>
          <p:cNvSpPr/>
          <p:nvPr/>
        </p:nvSpPr>
        <p:spPr>
          <a:xfrm>
            <a:off x="8988279" y="2232402"/>
            <a:ext cx="1521900" cy="1521900"/>
          </a:xfrm>
          <a:prstGeom prst="ellipse">
            <a:avLst/>
          </a:prstGeom>
          <a:solidFill>
            <a:srgbClr val="7D037E"/>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sp>
        <p:nvSpPr>
          <p:cNvPr id="278" name="Google Shape;278;g100b90cdc4a_0_226"/>
          <p:cNvSpPr/>
          <p:nvPr/>
        </p:nvSpPr>
        <p:spPr>
          <a:xfrm>
            <a:off x="931288" y="2209310"/>
            <a:ext cx="1521900" cy="1521900"/>
          </a:xfrm>
          <a:prstGeom prst="ellipse">
            <a:avLst/>
          </a:prstGeom>
          <a:solidFill>
            <a:srgbClr val="00A0FF"/>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t/>
            </a:r>
            <a:endParaRPr b="0" i="0" sz="6600" u="none" cap="none" strike="noStrike">
              <a:solidFill>
                <a:schemeClr val="lt1"/>
              </a:solidFill>
              <a:latin typeface="Montserrat Medium"/>
              <a:ea typeface="Montserrat Medium"/>
              <a:cs typeface="Montserrat Medium"/>
              <a:sym typeface="Montserrat Medium"/>
            </a:endParaRPr>
          </a:p>
        </p:txBody>
      </p:sp>
      <p:pic>
        <p:nvPicPr>
          <p:cNvPr descr="Microscope outline" id="279" name="Google Shape;279;g100b90cdc4a_0_226"/>
          <p:cNvPicPr preferRelativeResize="0"/>
          <p:nvPr/>
        </p:nvPicPr>
        <p:blipFill rotWithShape="1">
          <a:blip r:embed="rId3">
            <a:alphaModFix/>
          </a:blip>
          <a:srcRect b="0" l="0" r="0" t="0"/>
          <a:stretch/>
        </p:blipFill>
        <p:spPr>
          <a:xfrm>
            <a:off x="1219049" y="2534464"/>
            <a:ext cx="858472" cy="858472"/>
          </a:xfrm>
          <a:prstGeom prst="rect">
            <a:avLst/>
          </a:prstGeom>
          <a:noFill/>
          <a:ln>
            <a:noFill/>
          </a:ln>
        </p:spPr>
      </p:pic>
      <p:pic>
        <p:nvPicPr>
          <p:cNvPr descr="Teacher outline" id="280" name="Google Shape;280;g100b90cdc4a_0_226"/>
          <p:cNvPicPr preferRelativeResize="0"/>
          <p:nvPr/>
        </p:nvPicPr>
        <p:blipFill rotWithShape="1">
          <a:blip r:embed="rId4">
            <a:alphaModFix/>
          </a:blip>
          <a:srcRect b="0" l="0" r="0" t="0"/>
          <a:stretch/>
        </p:blipFill>
        <p:spPr>
          <a:xfrm>
            <a:off x="3880200" y="2591256"/>
            <a:ext cx="845487" cy="845487"/>
          </a:xfrm>
          <a:prstGeom prst="rect">
            <a:avLst/>
          </a:prstGeom>
          <a:noFill/>
          <a:ln>
            <a:noFill/>
          </a:ln>
        </p:spPr>
      </p:pic>
      <p:pic>
        <p:nvPicPr>
          <p:cNvPr descr="Artificial Intelligence outline" id="281" name="Google Shape;281;g100b90cdc4a_0_226"/>
          <p:cNvPicPr preferRelativeResize="0"/>
          <p:nvPr/>
        </p:nvPicPr>
        <p:blipFill rotWithShape="1">
          <a:blip r:embed="rId5">
            <a:alphaModFix/>
          </a:blip>
          <a:srcRect b="0" l="0" r="0" t="0"/>
          <a:stretch/>
        </p:blipFill>
        <p:spPr>
          <a:xfrm>
            <a:off x="6654409" y="2613339"/>
            <a:ext cx="732410" cy="732410"/>
          </a:xfrm>
          <a:prstGeom prst="rect">
            <a:avLst/>
          </a:prstGeom>
          <a:noFill/>
          <a:ln>
            <a:noFill/>
          </a:ln>
        </p:spPr>
      </p:pic>
      <p:pic>
        <p:nvPicPr>
          <p:cNvPr descr="Document outline" id="282" name="Google Shape;282;g100b90cdc4a_0_226"/>
          <p:cNvPicPr preferRelativeResize="0"/>
          <p:nvPr/>
        </p:nvPicPr>
        <p:blipFill rotWithShape="1">
          <a:blip r:embed="rId6">
            <a:alphaModFix/>
          </a:blip>
          <a:srcRect b="0" l="0" r="0" t="0"/>
          <a:stretch/>
        </p:blipFill>
        <p:spPr>
          <a:xfrm>
            <a:off x="9383504" y="2612395"/>
            <a:ext cx="747231" cy="747231"/>
          </a:xfrm>
          <a:prstGeom prst="rect">
            <a:avLst/>
          </a:prstGeom>
          <a:noFill/>
          <a:ln>
            <a:noFill/>
          </a:ln>
        </p:spPr>
      </p:pic>
      <p:grpSp>
        <p:nvGrpSpPr>
          <p:cNvPr id="283" name="Google Shape;283;g100b90cdc4a_0_226"/>
          <p:cNvGrpSpPr/>
          <p:nvPr/>
        </p:nvGrpSpPr>
        <p:grpSpPr>
          <a:xfrm>
            <a:off x="6083223" y="2053269"/>
            <a:ext cx="1868076" cy="1868076"/>
            <a:chOff x="3800237" y="2257147"/>
            <a:chExt cx="1868076" cy="1868076"/>
          </a:xfrm>
        </p:grpSpPr>
        <p:sp>
          <p:nvSpPr>
            <p:cNvPr id="284" name="Google Shape;284;g100b90cdc4a_0_226"/>
            <p:cNvSpPr/>
            <p:nvPr/>
          </p:nvSpPr>
          <p:spPr>
            <a:xfrm>
              <a:off x="5176020" y="2394505"/>
              <a:ext cx="356034" cy="354935"/>
            </a:xfrm>
            <a:custGeom>
              <a:rect b="b" l="l" r="r" t="t"/>
              <a:pathLst>
                <a:path extrusionOk="0" h="206" w="207">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85" name="Google Shape;285;g100b90cdc4a_0_226"/>
            <p:cNvSpPr/>
            <p:nvPr/>
          </p:nvSpPr>
          <p:spPr>
            <a:xfrm>
              <a:off x="4756252" y="2257147"/>
              <a:ext cx="427460" cy="191203"/>
            </a:xfrm>
            <a:custGeom>
              <a:rect b="b" l="l" r="r" t="t"/>
              <a:pathLst>
                <a:path extrusionOk="0" h="111" w="248">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86" name="Google Shape;286;g100b90cdc4a_0_226"/>
            <p:cNvSpPr/>
            <p:nvPr/>
          </p:nvSpPr>
          <p:spPr>
            <a:xfrm>
              <a:off x="5477110" y="2743946"/>
              <a:ext cx="191203" cy="425262"/>
            </a:xfrm>
            <a:custGeom>
              <a:rect b="b" l="l" r="r" t="t"/>
              <a:pathLst>
                <a:path extrusionOk="0" h="247" w="111">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87" name="Google Shape;287;g100b90cdc4a_0_226"/>
            <p:cNvSpPr/>
            <p:nvPr/>
          </p:nvSpPr>
          <p:spPr>
            <a:xfrm>
              <a:off x="5477110" y="3213162"/>
              <a:ext cx="191203" cy="427460"/>
            </a:xfrm>
            <a:custGeom>
              <a:rect b="b" l="l" r="r" t="t"/>
              <a:pathLst>
                <a:path extrusionOk="0" h="248" w="111">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88" name="Google Shape;288;g100b90cdc4a_0_226"/>
            <p:cNvSpPr/>
            <p:nvPr/>
          </p:nvSpPr>
          <p:spPr>
            <a:xfrm>
              <a:off x="5176020" y="3632930"/>
              <a:ext cx="356034" cy="356034"/>
            </a:xfrm>
            <a:custGeom>
              <a:rect b="b" l="l" r="r" t="t"/>
              <a:pathLst>
                <a:path extrusionOk="0" h="207" w="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89" name="Google Shape;289;g100b90cdc4a_0_226"/>
            <p:cNvSpPr/>
            <p:nvPr/>
          </p:nvSpPr>
          <p:spPr>
            <a:xfrm>
              <a:off x="4756252" y="3936217"/>
              <a:ext cx="427460" cy="189006"/>
            </a:xfrm>
            <a:custGeom>
              <a:rect b="b" l="l" r="r" t="t"/>
              <a:pathLst>
                <a:path extrusionOk="0" h="110" w="248">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90" name="Google Shape;290;g100b90cdc4a_0_226"/>
            <p:cNvSpPr/>
            <p:nvPr/>
          </p:nvSpPr>
          <p:spPr>
            <a:xfrm>
              <a:off x="4287036" y="3936217"/>
              <a:ext cx="425262" cy="189006"/>
            </a:xfrm>
            <a:custGeom>
              <a:rect b="b" l="l" r="r" t="t"/>
              <a:pathLst>
                <a:path extrusionOk="0" h="110" w="247">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91" name="Google Shape;291;g100b90cdc4a_0_226"/>
            <p:cNvSpPr/>
            <p:nvPr/>
          </p:nvSpPr>
          <p:spPr>
            <a:xfrm>
              <a:off x="3937595" y="3632930"/>
              <a:ext cx="354935" cy="356034"/>
            </a:xfrm>
            <a:custGeom>
              <a:rect b="b" l="l" r="r" t="t"/>
              <a:pathLst>
                <a:path extrusionOk="0" h="207" w="206">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92" name="Google Shape;292;g100b90cdc4a_0_226"/>
            <p:cNvSpPr/>
            <p:nvPr/>
          </p:nvSpPr>
          <p:spPr>
            <a:xfrm>
              <a:off x="3800237" y="3213162"/>
              <a:ext cx="191203" cy="427460"/>
            </a:xfrm>
            <a:custGeom>
              <a:rect b="b" l="l" r="r" t="t"/>
              <a:pathLst>
                <a:path extrusionOk="0" h="248" w="111">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93" name="Google Shape;293;g100b90cdc4a_0_226"/>
            <p:cNvSpPr/>
            <p:nvPr/>
          </p:nvSpPr>
          <p:spPr>
            <a:xfrm>
              <a:off x="3800237" y="2743946"/>
              <a:ext cx="191203" cy="425262"/>
            </a:xfrm>
            <a:custGeom>
              <a:rect b="b" l="l" r="r" t="t"/>
              <a:pathLst>
                <a:path extrusionOk="0" h="247" w="111">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94" name="Google Shape;294;g100b90cdc4a_0_226"/>
            <p:cNvSpPr/>
            <p:nvPr/>
          </p:nvSpPr>
          <p:spPr>
            <a:xfrm>
              <a:off x="3937595" y="2394505"/>
              <a:ext cx="354935" cy="354935"/>
            </a:xfrm>
            <a:custGeom>
              <a:rect b="b" l="l" r="r" t="t"/>
              <a:pathLst>
                <a:path extrusionOk="0" h="206" w="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295" name="Google Shape;295;g100b90cdc4a_0_226"/>
            <p:cNvSpPr/>
            <p:nvPr/>
          </p:nvSpPr>
          <p:spPr>
            <a:xfrm>
              <a:off x="4287036" y="2257147"/>
              <a:ext cx="425262" cy="191203"/>
            </a:xfrm>
            <a:custGeom>
              <a:rect b="b" l="l" r="r" t="t"/>
              <a:pathLst>
                <a:path extrusionOk="0" h="111" w="247">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006496"/>
            </a:solidFill>
            <a:ln>
              <a:noFill/>
            </a:ln>
            <a:effectLst>
              <a:outerShdw blurRad="57150" rotWithShape="0" algn="ctr" dir="5400000" dist="19050">
                <a:srgbClr val="000000">
                  <a:alpha val="6196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00b90cdc4a_0_332"/>
          <p:cNvSpPr/>
          <p:nvPr/>
        </p:nvSpPr>
        <p:spPr>
          <a:xfrm>
            <a:off x="8721637" y="6095498"/>
            <a:ext cx="2677200" cy="276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4E4E4E"/>
                </a:solidFill>
                <a:latin typeface="Montserrat Medium"/>
                <a:ea typeface="Montserrat Medium"/>
                <a:cs typeface="Montserrat Medium"/>
                <a:sym typeface="Montserrat Medium"/>
              </a:rPr>
              <a:t>Source: </a:t>
            </a:r>
            <a:r>
              <a:rPr b="0" i="0" lang="en-GB" sz="1200" u="sng" cap="none" strike="noStrike">
                <a:solidFill>
                  <a:srgbClr val="000000"/>
                </a:solidFill>
                <a:latin typeface="Montserrat Medium"/>
                <a:ea typeface="Montserrat Medium"/>
                <a:cs typeface="Montserrat Medium"/>
                <a:sym typeface="Montserrat Medium"/>
                <a:hlinkClick r:id="rId3">
                  <a:extLst>
                    <a:ext uri="{A12FA001-AC4F-418D-AE19-62706E023703}">
                      <ahyp:hlinkClr val="tx"/>
                    </a:ext>
                  </a:extLst>
                </a:hlinkClick>
              </a:rPr>
              <a:t>Redwoodslogistics.com</a:t>
            </a:r>
            <a:endParaRPr b="0" i="0" sz="1200" u="none" cap="none" strike="noStrike">
              <a:solidFill>
                <a:srgbClr val="000000"/>
              </a:solidFill>
              <a:latin typeface="Montserrat Medium"/>
              <a:ea typeface="Montserrat Medium"/>
              <a:cs typeface="Montserrat Medium"/>
              <a:sym typeface="Montserrat Medium"/>
            </a:endParaRPr>
          </a:p>
        </p:txBody>
      </p:sp>
      <p:sp>
        <p:nvSpPr>
          <p:cNvPr id="301" name="Google Shape;301;g100b90cdc4a_0_332"/>
          <p:cNvSpPr/>
          <p:nvPr/>
        </p:nvSpPr>
        <p:spPr>
          <a:xfrm>
            <a:off x="419100" y="2823444"/>
            <a:ext cx="4795800" cy="1323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000"/>
              <a:buFont typeface="Noto Sans Symbols"/>
              <a:buChar char="▪"/>
            </a:pPr>
            <a:r>
              <a:rPr b="0" i="0" lang="en-GB" sz="2000" u="none" cap="none" strike="noStrike">
                <a:solidFill>
                  <a:schemeClr val="dk1"/>
                </a:solidFill>
                <a:latin typeface="Montserrat Medium"/>
                <a:ea typeface="Montserrat Medium"/>
                <a:cs typeface="Montserrat Medium"/>
                <a:sym typeface="Montserrat Medium"/>
              </a:rPr>
              <a:t>Predictive analytics combines various data analysis techniques such as data mining, machine learning, and many more.</a:t>
            </a:r>
            <a:endParaRPr b="0" i="0" sz="2000" u="none" cap="none" strike="noStrike">
              <a:solidFill>
                <a:schemeClr val="dk1"/>
              </a:solidFill>
              <a:latin typeface="Montserrat Medium"/>
              <a:ea typeface="Montserrat Medium"/>
              <a:cs typeface="Montserrat Medium"/>
              <a:sym typeface="Montserrat Medium"/>
            </a:endParaRPr>
          </a:p>
        </p:txBody>
      </p:sp>
      <p:sp>
        <p:nvSpPr>
          <p:cNvPr id="302" name="Google Shape;302;g100b90cdc4a_0_33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Predictive Analytics</a:t>
            </a:r>
            <a:endParaRPr/>
          </a:p>
        </p:txBody>
      </p:sp>
      <p:sp>
        <p:nvSpPr>
          <p:cNvPr id="303" name="Google Shape;303;g100b90cdc4a_0_332"/>
          <p:cNvSpPr/>
          <p:nvPr/>
        </p:nvSpPr>
        <p:spPr>
          <a:xfrm>
            <a:off x="8067976" y="2132490"/>
            <a:ext cx="1584300" cy="15843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4" name="Google Shape;304;g100b90cdc4a_0_332"/>
          <p:cNvSpPr/>
          <p:nvPr/>
        </p:nvSpPr>
        <p:spPr>
          <a:xfrm>
            <a:off x="10151690" y="1505798"/>
            <a:ext cx="1353600" cy="1353600"/>
          </a:xfrm>
          <a:prstGeom prst="ellipse">
            <a:avLst/>
          </a:prstGeom>
          <a:solidFill>
            <a:srgbClr val="A805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5" name="Google Shape;305;g100b90cdc4a_0_332"/>
          <p:cNvSpPr/>
          <p:nvPr/>
        </p:nvSpPr>
        <p:spPr>
          <a:xfrm>
            <a:off x="6037151" y="1963267"/>
            <a:ext cx="1443900" cy="1443900"/>
          </a:xfrm>
          <a:prstGeom prst="ellipse">
            <a:avLst/>
          </a:prstGeom>
          <a:solidFill>
            <a:srgbClr val="7D03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6" name="Google Shape;306;g100b90cdc4a_0_332"/>
          <p:cNvSpPr/>
          <p:nvPr/>
        </p:nvSpPr>
        <p:spPr>
          <a:xfrm>
            <a:off x="7571452" y="544253"/>
            <a:ext cx="1224000" cy="1224000"/>
          </a:xfrm>
          <a:prstGeom prst="ellipse">
            <a:avLst/>
          </a:prstGeom>
          <a:solidFill>
            <a:srgbClr val="7D037E">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g100b90cdc4a_0_332"/>
          <p:cNvSpPr/>
          <p:nvPr/>
        </p:nvSpPr>
        <p:spPr>
          <a:xfrm>
            <a:off x="7258828" y="4160451"/>
            <a:ext cx="1290900" cy="1290900"/>
          </a:xfrm>
          <a:prstGeom prst="ellipse">
            <a:avLst/>
          </a:prstGeom>
          <a:solidFill>
            <a:srgbClr val="A805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8" name="Google Shape;308;g100b90cdc4a_0_332"/>
          <p:cNvSpPr/>
          <p:nvPr/>
        </p:nvSpPr>
        <p:spPr>
          <a:xfrm>
            <a:off x="9296735" y="4704563"/>
            <a:ext cx="1163100" cy="11631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9" name="Google Shape;309;g100b90cdc4a_0_332"/>
          <p:cNvSpPr/>
          <p:nvPr/>
        </p:nvSpPr>
        <p:spPr>
          <a:xfrm>
            <a:off x="10356364" y="3485164"/>
            <a:ext cx="588900" cy="588900"/>
          </a:xfrm>
          <a:prstGeom prst="ellipse">
            <a:avLst/>
          </a:prstGeom>
          <a:solidFill>
            <a:srgbClr val="7D037E">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0" name="Google Shape;310;g100b90cdc4a_0_332"/>
          <p:cNvSpPr/>
          <p:nvPr/>
        </p:nvSpPr>
        <p:spPr>
          <a:xfrm>
            <a:off x="9680908" y="544253"/>
            <a:ext cx="588900" cy="588900"/>
          </a:xfrm>
          <a:prstGeom prst="ellipse">
            <a:avLst/>
          </a:prstGeom>
          <a:solidFill>
            <a:srgbClr val="7D037E">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1" name="Google Shape;311;g100b90cdc4a_0_332"/>
          <p:cNvSpPr txBox="1"/>
          <p:nvPr/>
        </p:nvSpPr>
        <p:spPr>
          <a:xfrm>
            <a:off x="8163378" y="3021398"/>
            <a:ext cx="1350300" cy="523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Montserrat"/>
                <a:ea typeface="Montserrat"/>
                <a:cs typeface="Montserrat"/>
                <a:sym typeface="Montserrat"/>
              </a:rPr>
              <a:t>Predictive</a:t>
            </a:r>
            <a:br>
              <a:rPr b="0" i="0" lang="en-GB" sz="1400" u="none" cap="none" strike="noStrike">
                <a:solidFill>
                  <a:schemeClr val="lt1"/>
                </a:solidFill>
                <a:latin typeface="Montserrat"/>
                <a:ea typeface="Montserrat"/>
                <a:cs typeface="Montserrat"/>
                <a:sym typeface="Montserrat"/>
              </a:rPr>
            </a:br>
            <a:r>
              <a:rPr b="0" i="0" lang="en-GB" sz="1400" u="none" cap="none" strike="noStrike">
                <a:solidFill>
                  <a:schemeClr val="lt1"/>
                </a:solidFill>
                <a:latin typeface="Montserrat"/>
                <a:ea typeface="Montserrat"/>
                <a:cs typeface="Montserrat"/>
                <a:sym typeface="Montserrat"/>
              </a:rPr>
              <a:t>Analytics</a:t>
            </a:r>
            <a:endParaRPr b="0" i="0" sz="1400" u="none" cap="none" strike="noStrike">
              <a:solidFill>
                <a:srgbClr val="000000"/>
              </a:solidFill>
              <a:latin typeface="Arial"/>
              <a:ea typeface="Arial"/>
              <a:cs typeface="Arial"/>
              <a:sym typeface="Arial"/>
            </a:endParaRPr>
          </a:p>
        </p:txBody>
      </p:sp>
      <p:sp>
        <p:nvSpPr>
          <p:cNvPr id="312" name="Google Shape;312;g100b90cdc4a_0_332"/>
          <p:cNvSpPr txBox="1"/>
          <p:nvPr/>
        </p:nvSpPr>
        <p:spPr>
          <a:xfrm>
            <a:off x="10011152" y="2396454"/>
            <a:ext cx="1634700" cy="253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lt1"/>
                </a:solidFill>
                <a:latin typeface="Montserrat Light"/>
                <a:ea typeface="Montserrat Light"/>
                <a:cs typeface="Montserrat Light"/>
                <a:sym typeface="Montserrat Light"/>
              </a:rPr>
              <a:t>Classification</a:t>
            </a:r>
            <a:endParaRPr b="0" i="0" sz="1400" u="none" cap="none" strike="noStrike">
              <a:solidFill>
                <a:srgbClr val="000000"/>
              </a:solidFill>
              <a:latin typeface="Arial"/>
              <a:ea typeface="Arial"/>
              <a:cs typeface="Arial"/>
              <a:sym typeface="Arial"/>
            </a:endParaRPr>
          </a:p>
        </p:txBody>
      </p:sp>
      <p:sp>
        <p:nvSpPr>
          <p:cNvPr id="313" name="Google Shape;313;g100b90cdc4a_0_332"/>
          <p:cNvSpPr txBox="1"/>
          <p:nvPr/>
        </p:nvSpPr>
        <p:spPr>
          <a:xfrm>
            <a:off x="9061026" y="5258639"/>
            <a:ext cx="1634700" cy="4617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chemeClr val="lt1"/>
                </a:solidFill>
                <a:latin typeface="Montserrat Light"/>
                <a:ea typeface="Montserrat Light"/>
                <a:cs typeface="Montserrat Light"/>
                <a:sym typeface="Montserrat Light"/>
              </a:rPr>
              <a:t>Machine</a:t>
            </a:r>
            <a:br>
              <a:rPr b="1" i="0" lang="en-GB" sz="1200" u="none" cap="none" strike="noStrike">
                <a:solidFill>
                  <a:schemeClr val="lt1"/>
                </a:solidFill>
                <a:latin typeface="Montserrat Light"/>
                <a:ea typeface="Montserrat Light"/>
                <a:cs typeface="Montserrat Light"/>
                <a:sym typeface="Montserrat Light"/>
              </a:rPr>
            </a:br>
            <a:r>
              <a:rPr b="1" i="0" lang="en-GB" sz="1200" u="none" cap="none" strike="noStrike">
                <a:solidFill>
                  <a:schemeClr val="lt1"/>
                </a:solidFill>
                <a:latin typeface="Montserrat Light"/>
                <a:ea typeface="Montserrat Light"/>
                <a:cs typeface="Montserrat Light"/>
                <a:sym typeface="Montserrat Light"/>
              </a:rPr>
              <a:t>Learning</a:t>
            </a:r>
            <a:endParaRPr b="0" i="0" sz="1400" u="none" cap="none" strike="noStrike">
              <a:solidFill>
                <a:srgbClr val="000000"/>
              </a:solidFill>
              <a:latin typeface="Arial"/>
              <a:ea typeface="Arial"/>
              <a:cs typeface="Arial"/>
              <a:sym typeface="Arial"/>
            </a:endParaRPr>
          </a:p>
        </p:txBody>
      </p:sp>
      <p:sp>
        <p:nvSpPr>
          <p:cNvPr id="314" name="Google Shape;314;g100b90cdc4a_0_332"/>
          <p:cNvSpPr txBox="1"/>
          <p:nvPr/>
        </p:nvSpPr>
        <p:spPr>
          <a:xfrm>
            <a:off x="7077640" y="4851422"/>
            <a:ext cx="1634700" cy="4617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chemeClr val="lt1"/>
                </a:solidFill>
                <a:latin typeface="Montserrat Light"/>
                <a:ea typeface="Montserrat Light"/>
                <a:cs typeface="Montserrat Light"/>
                <a:sym typeface="Montserrat Light"/>
              </a:rPr>
              <a:t>Text</a:t>
            </a:r>
            <a:br>
              <a:rPr b="1" i="0" lang="en-GB" sz="1200" u="none" cap="none" strike="noStrike">
                <a:solidFill>
                  <a:schemeClr val="lt1"/>
                </a:solidFill>
                <a:latin typeface="Montserrat Light"/>
                <a:ea typeface="Montserrat Light"/>
                <a:cs typeface="Montserrat Light"/>
                <a:sym typeface="Montserrat Light"/>
              </a:rPr>
            </a:br>
            <a:r>
              <a:rPr b="1" i="0" lang="en-GB" sz="1200" u="none" cap="none" strike="noStrike">
                <a:solidFill>
                  <a:schemeClr val="lt1"/>
                </a:solidFill>
                <a:latin typeface="Montserrat Light"/>
                <a:ea typeface="Montserrat Light"/>
                <a:cs typeface="Montserrat Light"/>
                <a:sym typeface="Montserrat Light"/>
              </a:rPr>
              <a:t>Analysis</a:t>
            </a:r>
            <a:endParaRPr b="0" i="0" sz="1400" u="none" cap="none" strike="noStrike">
              <a:solidFill>
                <a:srgbClr val="000000"/>
              </a:solidFill>
              <a:latin typeface="Arial"/>
              <a:ea typeface="Arial"/>
              <a:cs typeface="Arial"/>
              <a:sym typeface="Arial"/>
            </a:endParaRPr>
          </a:p>
        </p:txBody>
      </p:sp>
      <p:sp>
        <p:nvSpPr>
          <p:cNvPr id="315" name="Google Shape;315;g100b90cdc4a_0_332"/>
          <p:cNvSpPr txBox="1"/>
          <p:nvPr/>
        </p:nvSpPr>
        <p:spPr>
          <a:xfrm>
            <a:off x="5941749" y="2915609"/>
            <a:ext cx="1634700" cy="2769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chemeClr val="lt1"/>
                </a:solidFill>
                <a:latin typeface="Montserrat Light"/>
                <a:ea typeface="Montserrat Light"/>
                <a:cs typeface="Montserrat Light"/>
                <a:sym typeface="Montserrat Light"/>
              </a:rPr>
              <a:t>Regression</a:t>
            </a:r>
            <a:endParaRPr b="0" i="0" sz="1400" u="none" cap="none" strike="noStrike">
              <a:solidFill>
                <a:srgbClr val="000000"/>
              </a:solidFill>
              <a:latin typeface="Arial"/>
              <a:ea typeface="Arial"/>
              <a:cs typeface="Arial"/>
              <a:sym typeface="Arial"/>
            </a:endParaRPr>
          </a:p>
        </p:txBody>
      </p:sp>
      <p:sp>
        <p:nvSpPr>
          <p:cNvPr id="316" name="Google Shape;316;g100b90cdc4a_0_332"/>
          <p:cNvSpPr txBox="1"/>
          <p:nvPr/>
        </p:nvSpPr>
        <p:spPr>
          <a:xfrm>
            <a:off x="7381099" y="1240821"/>
            <a:ext cx="1634700" cy="2769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chemeClr val="lt1"/>
                </a:solidFill>
                <a:latin typeface="Montserrat Light"/>
                <a:ea typeface="Montserrat Light"/>
                <a:cs typeface="Montserrat Light"/>
                <a:sym typeface="Montserrat Light"/>
              </a:rPr>
              <a:t>Forecasting</a:t>
            </a:r>
            <a:endParaRPr b="0" i="0" sz="1400" u="none" cap="none" strike="noStrike">
              <a:solidFill>
                <a:srgbClr val="000000"/>
              </a:solidFill>
              <a:latin typeface="Arial"/>
              <a:ea typeface="Arial"/>
              <a:cs typeface="Arial"/>
              <a:sym typeface="Arial"/>
            </a:endParaRPr>
          </a:p>
        </p:txBody>
      </p:sp>
      <p:pic>
        <p:nvPicPr>
          <p:cNvPr id="317" name="Google Shape;317;g100b90cdc4a_0_332"/>
          <p:cNvPicPr preferRelativeResize="0"/>
          <p:nvPr/>
        </p:nvPicPr>
        <p:blipFill rotWithShape="1">
          <a:blip r:embed="rId4">
            <a:alphaModFix/>
          </a:blip>
          <a:srcRect b="0" l="0" r="0" t="0"/>
          <a:stretch/>
        </p:blipFill>
        <p:spPr>
          <a:xfrm>
            <a:off x="9641426" y="4765181"/>
            <a:ext cx="473770" cy="544362"/>
          </a:xfrm>
          <a:prstGeom prst="rect">
            <a:avLst/>
          </a:prstGeom>
          <a:noFill/>
          <a:ln>
            <a:noFill/>
          </a:ln>
        </p:spPr>
      </p:pic>
      <p:pic>
        <p:nvPicPr>
          <p:cNvPr id="318" name="Google Shape;318;g100b90cdc4a_0_332"/>
          <p:cNvPicPr preferRelativeResize="0"/>
          <p:nvPr/>
        </p:nvPicPr>
        <p:blipFill rotWithShape="1">
          <a:blip r:embed="rId5">
            <a:alphaModFix/>
          </a:blip>
          <a:srcRect b="0" l="0" r="0" t="0"/>
          <a:stretch/>
        </p:blipFill>
        <p:spPr>
          <a:xfrm>
            <a:off x="7609611" y="4335185"/>
            <a:ext cx="684098" cy="495154"/>
          </a:xfrm>
          <a:prstGeom prst="rect">
            <a:avLst/>
          </a:prstGeom>
          <a:noFill/>
          <a:ln>
            <a:noFill/>
          </a:ln>
        </p:spPr>
      </p:pic>
      <p:sp>
        <p:nvSpPr>
          <p:cNvPr id="319" name="Google Shape;319;g100b90cdc4a_0_332"/>
          <p:cNvSpPr/>
          <p:nvPr/>
        </p:nvSpPr>
        <p:spPr>
          <a:xfrm>
            <a:off x="7908805" y="1987861"/>
            <a:ext cx="1891500" cy="1873800"/>
          </a:xfrm>
          <a:prstGeom prst="arc">
            <a:avLst>
              <a:gd fmla="val 13371641" name="adj1"/>
              <a:gd fmla="val 1652540" name="adj2"/>
            </a:avLst>
          </a:prstGeom>
          <a:noFill/>
          <a:ln cap="flat" cmpd="sng" w="571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320" name="Google Shape;320;g100b90cdc4a_0_332"/>
          <p:cNvCxnSpPr/>
          <p:nvPr/>
        </p:nvCxnSpPr>
        <p:spPr>
          <a:xfrm flipH="1">
            <a:off x="9750481" y="2409860"/>
            <a:ext cx="443100" cy="169800"/>
          </a:xfrm>
          <a:prstGeom prst="straightConnector1">
            <a:avLst/>
          </a:prstGeom>
          <a:noFill/>
          <a:ln cap="flat" cmpd="sng" w="57150">
            <a:solidFill>
              <a:schemeClr val="accent5"/>
            </a:solidFill>
            <a:prstDash val="solid"/>
            <a:round/>
            <a:headEnd len="sm" w="sm" type="none"/>
            <a:tailEnd len="sm" w="sm" type="none"/>
          </a:ln>
        </p:spPr>
      </p:cxnSp>
      <p:sp>
        <p:nvSpPr>
          <p:cNvPr id="321" name="Google Shape;321;g100b90cdc4a_0_332"/>
          <p:cNvSpPr/>
          <p:nvPr/>
        </p:nvSpPr>
        <p:spPr>
          <a:xfrm>
            <a:off x="7921721" y="2006541"/>
            <a:ext cx="1870200" cy="1841400"/>
          </a:xfrm>
          <a:prstGeom prst="arc">
            <a:avLst>
              <a:gd fmla="val 9501253" name="adj1"/>
              <a:gd fmla="val 13030618" name="adj2"/>
            </a:avLst>
          </a:prstGeom>
          <a:noFill/>
          <a:ln cap="flat" cmpd="sng" w="63500">
            <a:solidFill>
              <a:srgbClr val="7D03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322" name="Google Shape;322;g100b90cdc4a_0_332"/>
          <p:cNvCxnSpPr/>
          <p:nvPr/>
        </p:nvCxnSpPr>
        <p:spPr>
          <a:xfrm rot="10800000">
            <a:off x="7462421" y="2730966"/>
            <a:ext cx="459300" cy="65400"/>
          </a:xfrm>
          <a:prstGeom prst="straightConnector1">
            <a:avLst/>
          </a:prstGeom>
          <a:noFill/>
          <a:ln cap="flat" cmpd="sng" w="63500">
            <a:solidFill>
              <a:srgbClr val="7D037E"/>
            </a:solidFill>
            <a:prstDash val="solid"/>
            <a:round/>
            <a:headEnd len="sm" w="sm" type="none"/>
            <a:tailEnd len="sm" w="sm" type="none"/>
          </a:ln>
        </p:spPr>
      </p:cxnSp>
      <p:sp>
        <p:nvSpPr>
          <p:cNvPr id="323" name="Google Shape;323;g100b90cdc4a_0_332"/>
          <p:cNvSpPr/>
          <p:nvPr/>
        </p:nvSpPr>
        <p:spPr>
          <a:xfrm>
            <a:off x="7919570" y="2001719"/>
            <a:ext cx="1870200" cy="1841400"/>
          </a:xfrm>
          <a:prstGeom prst="arc">
            <a:avLst>
              <a:gd fmla="val 2059908" name="adj1"/>
              <a:gd fmla="val 9033943" name="adj2"/>
            </a:avLst>
          </a:prstGeom>
          <a:noFill/>
          <a:ln cap="flat" cmpd="sng" w="476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324" name="Google Shape;324;g100b90cdc4a_0_332"/>
          <p:cNvCxnSpPr/>
          <p:nvPr/>
        </p:nvCxnSpPr>
        <p:spPr>
          <a:xfrm>
            <a:off x="9241298" y="3755978"/>
            <a:ext cx="440100" cy="1009200"/>
          </a:xfrm>
          <a:prstGeom prst="straightConnector1">
            <a:avLst/>
          </a:prstGeom>
          <a:noFill/>
          <a:ln cap="flat" cmpd="sng" w="47625">
            <a:solidFill>
              <a:schemeClr val="dk2"/>
            </a:solidFill>
            <a:prstDash val="solid"/>
            <a:round/>
            <a:headEnd len="sm" w="sm" type="none"/>
            <a:tailEnd len="sm" w="sm" type="none"/>
          </a:ln>
        </p:spPr>
      </p:cxnSp>
      <p:sp>
        <p:nvSpPr>
          <p:cNvPr id="325" name="Google Shape;325;g100b90cdc4a_0_332"/>
          <p:cNvSpPr/>
          <p:nvPr/>
        </p:nvSpPr>
        <p:spPr>
          <a:xfrm>
            <a:off x="7832157" y="1826164"/>
            <a:ext cx="2188500" cy="2168100"/>
          </a:xfrm>
          <a:prstGeom prst="arc">
            <a:avLst>
              <a:gd fmla="val 484415" name="adj1"/>
              <a:gd fmla="val 2322767" name="adj2"/>
            </a:avLst>
          </a:prstGeom>
          <a:noFill/>
          <a:ln cap="flat" cmpd="sng" w="47625">
            <a:solidFill>
              <a:srgbClr val="CB9B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326" name="Google Shape;326;g100b90cdc4a_0_332"/>
          <p:cNvCxnSpPr/>
          <p:nvPr/>
        </p:nvCxnSpPr>
        <p:spPr>
          <a:xfrm>
            <a:off x="9901462" y="3415718"/>
            <a:ext cx="518700" cy="250200"/>
          </a:xfrm>
          <a:prstGeom prst="straightConnector1">
            <a:avLst/>
          </a:prstGeom>
          <a:noFill/>
          <a:ln cap="flat" cmpd="sng" w="47625">
            <a:solidFill>
              <a:srgbClr val="CB9BCB"/>
            </a:solidFill>
            <a:prstDash val="solid"/>
            <a:round/>
            <a:headEnd len="sm" w="sm" type="none"/>
            <a:tailEnd len="sm" w="sm" type="none"/>
          </a:ln>
        </p:spPr>
      </p:cxnSp>
      <p:sp>
        <p:nvSpPr>
          <p:cNvPr id="327" name="Google Shape;327;g100b90cdc4a_0_332"/>
          <p:cNvSpPr/>
          <p:nvPr/>
        </p:nvSpPr>
        <p:spPr>
          <a:xfrm>
            <a:off x="7757109" y="1833510"/>
            <a:ext cx="2188500" cy="2189400"/>
          </a:xfrm>
          <a:prstGeom prst="arc">
            <a:avLst>
              <a:gd fmla="val 4455472" name="adj1"/>
              <a:gd fmla="val 9514007" name="adj2"/>
            </a:avLst>
          </a:prstGeom>
          <a:noFill/>
          <a:ln cap="flat" cmpd="sng" w="57150">
            <a:solidFill>
              <a:srgbClr val="A805A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328" name="Google Shape;328;g100b90cdc4a_0_332"/>
          <p:cNvCxnSpPr/>
          <p:nvPr/>
        </p:nvCxnSpPr>
        <p:spPr>
          <a:xfrm flipH="1">
            <a:off x="8170811" y="3912847"/>
            <a:ext cx="179400" cy="335700"/>
          </a:xfrm>
          <a:prstGeom prst="straightConnector1">
            <a:avLst/>
          </a:prstGeom>
          <a:noFill/>
          <a:ln cap="flat" cmpd="sng" w="57150">
            <a:solidFill>
              <a:srgbClr val="A805A8"/>
            </a:solidFill>
            <a:prstDash val="solid"/>
            <a:round/>
            <a:headEnd len="sm" w="sm" type="none"/>
            <a:tailEnd len="sm" w="sm" type="none"/>
          </a:ln>
        </p:spPr>
      </p:cxnSp>
      <p:grpSp>
        <p:nvGrpSpPr>
          <p:cNvPr id="329" name="Google Shape;329;g100b90cdc4a_0_332"/>
          <p:cNvGrpSpPr/>
          <p:nvPr/>
        </p:nvGrpSpPr>
        <p:grpSpPr>
          <a:xfrm>
            <a:off x="10627196" y="3583911"/>
            <a:ext cx="248731" cy="248731"/>
            <a:chOff x="2233612" y="5551488"/>
            <a:chExt cx="428625" cy="428625"/>
          </a:xfrm>
        </p:grpSpPr>
        <p:sp>
          <p:nvSpPr>
            <p:cNvPr id="330" name="Google Shape;330;g100b90cdc4a_0_332"/>
            <p:cNvSpPr/>
            <p:nvPr/>
          </p:nvSpPr>
          <p:spPr>
            <a:xfrm>
              <a:off x="2233612" y="5551488"/>
              <a:ext cx="428625" cy="428625"/>
            </a:xfrm>
            <a:custGeom>
              <a:rect b="b" l="l" r="r" t="t"/>
              <a:pathLst>
                <a:path extrusionOk="0" h="376" w="376">
                  <a:moveTo>
                    <a:pt x="230" y="376"/>
                  </a:moveTo>
                  <a:cubicBezTo>
                    <a:pt x="147" y="376"/>
                    <a:pt x="147" y="376"/>
                    <a:pt x="147" y="376"/>
                  </a:cubicBezTo>
                  <a:cubicBezTo>
                    <a:pt x="143" y="376"/>
                    <a:pt x="140" y="373"/>
                    <a:pt x="140" y="369"/>
                  </a:cubicBezTo>
                  <a:cubicBezTo>
                    <a:pt x="140" y="326"/>
                    <a:pt x="140" y="326"/>
                    <a:pt x="140" y="326"/>
                  </a:cubicBezTo>
                  <a:cubicBezTo>
                    <a:pt x="135" y="324"/>
                    <a:pt x="130" y="322"/>
                    <a:pt x="125" y="319"/>
                  </a:cubicBezTo>
                  <a:cubicBezTo>
                    <a:pt x="94" y="350"/>
                    <a:pt x="94" y="350"/>
                    <a:pt x="94" y="350"/>
                  </a:cubicBezTo>
                  <a:cubicBezTo>
                    <a:pt x="91" y="353"/>
                    <a:pt x="87" y="353"/>
                    <a:pt x="84" y="350"/>
                  </a:cubicBezTo>
                  <a:cubicBezTo>
                    <a:pt x="26" y="291"/>
                    <a:pt x="26" y="291"/>
                    <a:pt x="26" y="291"/>
                  </a:cubicBezTo>
                  <a:cubicBezTo>
                    <a:pt x="25" y="290"/>
                    <a:pt x="24" y="289"/>
                    <a:pt x="24" y="287"/>
                  </a:cubicBezTo>
                  <a:cubicBezTo>
                    <a:pt x="24" y="285"/>
                    <a:pt x="25" y="283"/>
                    <a:pt x="26" y="282"/>
                  </a:cubicBezTo>
                  <a:cubicBezTo>
                    <a:pt x="57" y="251"/>
                    <a:pt x="57" y="251"/>
                    <a:pt x="57" y="251"/>
                  </a:cubicBezTo>
                  <a:cubicBezTo>
                    <a:pt x="54" y="246"/>
                    <a:pt x="52" y="241"/>
                    <a:pt x="50" y="236"/>
                  </a:cubicBezTo>
                  <a:cubicBezTo>
                    <a:pt x="7" y="236"/>
                    <a:pt x="7" y="236"/>
                    <a:pt x="7" y="236"/>
                  </a:cubicBezTo>
                  <a:cubicBezTo>
                    <a:pt x="3" y="236"/>
                    <a:pt x="0" y="233"/>
                    <a:pt x="0" y="229"/>
                  </a:cubicBezTo>
                  <a:cubicBezTo>
                    <a:pt x="0" y="146"/>
                    <a:pt x="0" y="146"/>
                    <a:pt x="0" y="146"/>
                  </a:cubicBezTo>
                  <a:cubicBezTo>
                    <a:pt x="0" y="143"/>
                    <a:pt x="3" y="140"/>
                    <a:pt x="7" y="140"/>
                  </a:cubicBezTo>
                  <a:cubicBezTo>
                    <a:pt x="50" y="140"/>
                    <a:pt x="50" y="140"/>
                    <a:pt x="50" y="140"/>
                  </a:cubicBezTo>
                  <a:cubicBezTo>
                    <a:pt x="52" y="134"/>
                    <a:pt x="54" y="129"/>
                    <a:pt x="57" y="124"/>
                  </a:cubicBezTo>
                  <a:cubicBezTo>
                    <a:pt x="26" y="93"/>
                    <a:pt x="26" y="93"/>
                    <a:pt x="26" y="93"/>
                  </a:cubicBezTo>
                  <a:cubicBezTo>
                    <a:pt x="25" y="92"/>
                    <a:pt x="24" y="90"/>
                    <a:pt x="24" y="89"/>
                  </a:cubicBezTo>
                  <a:cubicBezTo>
                    <a:pt x="24" y="87"/>
                    <a:pt x="25" y="85"/>
                    <a:pt x="26" y="84"/>
                  </a:cubicBezTo>
                  <a:cubicBezTo>
                    <a:pt x="84" y="25"/>
                    <a:pt x="84" y="25"/>
                    <a:pt x="84" y="25"/>
                  </a:cubicBezTo>
                  <a:cubicBezTo>
                    <a:pt x="87" y="23"/>
                    <a:pt x="91" y="23"/>
                    <a:pt x="94" y="25"/>
                  </a:cubicBezTo>
                  <a:cubicBezTo>
                    <a:pt x="125" y="56"/>
                    <a:pt x="125" y="56"/>
                    <a:pt x="125" y="56"/>
                  </a:cubicBezTo>
                  <a:cubicBezTo>
                    <a:pt x="130" y="54"/>
                    <a:pt x="135" y="51"/>
                    <a:pt x="140" y="50"/>
                  </a:cubicBezTo>
                  <a:cubicBezTo>
                    <a:pt x="140" y="6"/>
                    <a:pt x="140" y="6"/>
                    <a:pt x="140" y="6"/>
                  </a:cubicBezTo>
                  <a:cubicBezTo>
                    <a:pt x="140" y="3"/>
                    <a:pt x="143" y="0"/>
                    <a:pt x="147" y="0"/>
                  </a:cubicBezTo>
                  <a:cubicBezTo>
                    <a:pt x="230" y="0"/>
                    <a:pt x="230" y="0"/>
                    <a:pt x="230" y="0"/>
                  </a:cubicBezTo>
                  <a:cubicBezTo>
                    <a:pt x="233" y="0"/>
                    <a:pt x="236" y="3"/>
                    <a:pt x="236" y="6"/>
                  </a:cubicBezTo>
                  <a:cubicBezTo>
                    <a:pt x="236" y="50"/>
                    <a:pt x="236" y="50"/>
                    <a:pt x="236" y="50"/>
                  </a:cubicBezTo>
                  <a:cubicBezTo>
                    <a:pt x="241" y="51"/>
                    <a:pt x="247" y="54"/>
                    <a:pt x="252" y="56"/>
                  </a:cubicBezTo>
                  <a:cubicBezTo>
                    <a:pt x="283" y="25"/>
                    <a:pt x="283" y="25"/>
                    <a:pt x="283" y="25"/>
                  </a:cubicBezTo>
                  <a:cubicBezTo>
                    <a:pt x="285" y="23"/>
                    <a:pt x="289" y="23"/>
                    <a:pt x="292" y="25"/>
                  </a:cubicBezTo>
                  <a:cubicBezTo>
                    <a:pt x="350" y="84"/>
                    <a:pt x="350" y="84"/>
                    <a:pt x="350" y="84"/>
                  </a:cubicBezTo>
                  <a:cubicBezTo>
                    <a:pt x="353" y="86"/>
                    <a:pt x="353" y="91"/>
                    <a:pt x="350" y="93"/>
                  </a:cubicBezTo>
                  <a:cubicBezTo>
                    <a:pt x="320" y="124"/>
                    <a:pt x="320" y="124"/>
                    <a:pt x="320" y="124"/>
                  </a:cubicBezTo>
                  <a:cubicBezTo>
                    <a:pt x="322" y="129"/>
                    <a:pt x="324" y="134"/>
                    <a:pt x="326" y="140"/>
                  </a:cubicBezTo>
                  <a:cubicBezTo>
                    <a:pt x="370" y="140"/>
                    <a:pt x="370" y="140"/>
                    <a:pt x="370" y="140"/>
                  </a:cubicBezTo>
                  <a:cubicBezTo>
                    <a:pt x="373" y="140"/>
                    <a:pt x="376" y="143"/>
                    <a:pt x="376" y="146"/>
                  </a:cubicBezTo>
                  <a:cubicBezTo>
                    <a:pt x="376" y="229"/>
                    <a:pt x="376" y="229"/>
                    <a:pt x="376" y="229"/>
                  </a:cubicBezTo>
                  <a:cubicBezTo>
                    <a:pt x="376" y="233"/>
                    <a:pt x="373" y="236"/>
                    <a:pt x="370" y="236"/>
                  </a:cubicBezTo>
                  <a:cubicBezTo>
                    <a:pt x="326" y="236"/>
                    <a:pt x="326" y="236"/>
                    <a:pt x="326" y="236"/>
                  </a:cubicBezTo>
                  <a:cubicBezTo>
                    <a:pt x="324" y="241"/>
                    <a:pt x="322" y="246"/>
                    <a:pt x="320" y="251"/>
                  </a:cubicBezTo>
                  <a:cubicBezTo>
                    <a:pt x="350" y="282"/>
                    <a:pt x="350" y="282"/>
                    <a:pt x="350" y="282"/>
                  </a:cubicBezTo>
                  <a:cubicBezTo>
                    <a:pt x="352" y="283"/>
                    <a:pt x="352" y="285"/>
                    <a:pt x="352" y="287"/>
                  </a:cubicBezTo>
                  <a:cubicBezTo>
                    <a:pt x="352" y="289"/>
                    <a:pt x="352" y="290"/>
                    <a:pt x="350" y="291"/>
                  </a:cubicBezTo>
                  <a:cubicBezTo>
                    <a:pt x="292" y="350"/>
                    <a:pt x="292" y="350"/>
                    <a:pt x="292" y="350"/>
                  </a:cubicBezTo>
                  <a:cubicBezTo>
                    <a:pt x="289" y="353"/>
                    <a:pt x="285" y="353"/>
                    <a:pt x="283" y="350"/>
                  </a:cubicBezTo>
                  <a:cubicBezTo>
                    <a:pt x="252" y="319"/>
                    <a:pt x="252" y="319"/>
                    <a:pt x="252" y="319"/>
                  </a:cubicBezTo>
                  <a:cubicBezTo>
                    <a:pt x="247" y="322"/>
                    <a:pt x="241" y="324"/>
                    <a:pt x="236" y="326"/>
                  </a:cubicBezTo>
                  <a:cubicBezTo>
                    <a:pt x="236" y="369"/>
                    <a:pt x="236" y="369"/>
                    <a:pt x="236" y="369"/>
                  </a:cubicBezTo>
                  <a:cubicBezTo>
                    <a:pt x="236" y="373"/>
                    <a:pt x="233" y="376"/>
                    <a:pt x="230" y="376"/>
                  </a:cubicBezTo>
                  <a:close/>
                  <a:moveTo>
                    <a:pt x="153" y="363"/>
                  </a:moveTo>
                  <a:cubicBezTo>
                    <a:pt x="223" y="363"/>
                    <a:pt x="223" y="363"/>
                    <a:pt x="223" y="363"/>
                  </a:cubicBezTo>
                  <a:cubicBezTo>
                    <a:pt x="223" y="321"/>
                    <a:pt x="223" y="321"/>
                    <a:pt x="223" y="321"/>
                  </a:cubicBezTo>
                  <a:cubicBezTo>
                    <a:pt x="223" y="318"/>
                    <a:pt x="225" y="316"/>
                    <a:pt x="228" y="315"/>
                  </a:cubicBezTo>
                  <a:cubicBezTo>
                    <a:pt x="235" y="312"/>
                    <a:pt x="243" y="309"/>
                    <a:pt x="250" y="305"/>
                  </a:cubicBezTo>
                  <a:cubicBezTo>
                    <a:pt x="253" y="304"/>
                    <a:pt x="256" y="304"/>
                    <a:pt x="258" y="306"/>
                  </a:cubicBezTo>
                  <a:cubicBezTo>
                    <a:pt x="287" y="336"/>
                    <a:pt x="287" y="336"/>
                    <a:pt x="287" y="336"/>
                  </a:cubicBezTo>
                  <a:cubicBezTo>
                    <a:pt x="337" y="287"/>
                    <a:pt x="337" y="287"/>
                    <a:pt x="337" y="287"/>
                  </a:cubicBezTo>
                  <a:cubicBezTo>
                    <a:pt x="307" y="257"/>
                    <a:pt x="307" y="257"/>
                    <a:pt x="307" y="257"/>
                  </a:cubicBezTo>
                  <a:cubicBezTo>
                    <a:pt x="305" y="255"/>
                    <a:pt x="305" y="252"/>
                    <a:pt x="306" y="250"/>
                  </a:cubicBezTo>
                  <a:cubicBezTo>
                    <a:pt x="310" y="242"/>
                    <a:pt x="313" y="235"/>
                    <a:pt x="315" y="227"/>
                  </a:cubicBezTo>
                  <a:cubicBezTo>
                    <a:pt x="316" y="224"/>
                    <a:pt x="319" y="222"/>
                    <a:pt x="321" y="222"/>
                  </a:cubicBezTo>
                  <a:cubicBezTo>
                    <a:pt x="363" y="222"/>
                    <a:pt x="363" y="222"/>
                    <a:pt x="363" y="222"/>
                  </a:cubicBezTo>
                  <a:cubicBezTo>
                    <a:pt x="363" y="153"/>
                    <a:pt x="363" y="153"/>
                    <a:pt x="363" y="153"/>
                  </a:cubicBezTo>
                  <a:cubicBezTo>
                    <a:pt x="321" y="153"/>
                    <a:pt x="321" y="153"/>
                    <a:pt x="321" y="153"/>
                  </a:cubicBezTo>
                  <a:cubicBezTo>
                    <a:pt x="319" y="153"/>
                    <a:pt x="316" y="151"/>
                    <a:pt x="315" y="148"/>
                  </a:cubicBezTo>
                  <a:cubicBezTo>
                    <a:pt x="313" y="141"/>
                    <a:pt x="310" y="133"/>
                    <a:pt x="306" y="126"/>
                  </a:cubicBezTo>
                  <a:cubicBezTo>
                    <a:pt x="305" y="123"/>
                    <a:pt x="305" y="120"/>
                    <a:pt x="307" y="118"/>
                  </a:cubicBezTo>
                  <a:cubicBezTo>
                    <a:pt x="337" y="89"/>
                    <a:pt x="337" y="89"/>
                    <a:pt x="337" y="89"/>
                  </a:cubicBezTo>
                  <a:cubicBezTo>
                    <a:pt x="287" y="39"/>
                    <a:pt x="287" y="39"/>
                    <a:pt x="287" y="39"/>
                  </a:cubicBezTo>
                  <a:cubicBezTo>
                    <a:pt x="258" y="69"/>
                    <a:pt x="258" y="69"/>
                    <a:pt x="258" y="69"/>
                  </a:cubicBezTo>
                  <a:cubicBezTo>
                    <a:pt x="256" y="71"/>
                    <a:pt x="253" y="71"/>
                    <a:pt x="250" y="70"/>
                  </a:cubicBezTo>
                  <a:cubicBezTo>
                    <a:pt x="243" y="66"/>
                    <a:pt x="235" y="63"/>
                    <a:pt x="228" y="61"/>
                  </a:cubicBezTo>
                  <a:cubicBezTo>
                    <a:pt x="225" y="60"/>
                    <a:pt x="223" y="57"/>
                    <a:pt x="223" y="54"/>
                  </a:cubicBezTo>
                  <a:cubicBezTo>
                    <a:pt x="223" y="13"/>
                    <a:pt x="223" y="13"/>
                    <a:pt x="223" y="13"/>
                  </a:cubicBezTo>
                  <a:cubicBezTo>
                    <a:pt x="153" y="13"/>
                    <a:pt x="153" y="13"/>
                    <a:pt x="153" y="13"/>
                  </a:cubicBezTo>
                  <a:cubicBezTo>
                    <a:pt x="153" y="54"/>
                    <a:pt x="153" y="54"/>
                    <a:pt x="153" y="54"/>
                  </a:cubicBezTo>
                  <a:cubicBezTo>
                    <a:pt x="153" y="57"/>
                    <a:pt x="152" y="60"/>
                    <a:pt x="149" y="61"/>
                  </a:cubicBezTo>
                  <a:cubicBezTo>
                    <a:pt x="141" y="63"/>
                    <a:pt x="134" y="66"/>
                    <a:pt x="126" y="70"/>
                  </a:cubicBezTo>
                  <a:cubicBezTo>
                    <a:pt x="124" y="71"/>
                    <a:pt x="121" y="71"/>
                    <a:pt x="119" y="69"/>
                  </a:cubicBezTo>
                  <a:cubicBezTo>
                    <a:pt x="89" y="39"/>
                    <a:pt x="89" y="39"/>
                    <a:pt x="89" y="39"/>
                  </a:cubicBezTo>
                  <a:cubicBezTo>
                    <a:pt x="40" y="89"/>
                    <a:pt x="40" y="89"/>
                    <a:pt x="40" y="89"/>
                  </a:cubicBezTo>
                  <a:cubicBezTo>
                    <a:pt x="69" y="118"/>
                    <a:pt x="69" y="118"/>
                    <a:pt x="69" y="118"/>
                  </a:cubicBezTo>
                  <a:cubicBezTo>
                    <a:pt x="71" y="120"/>
                    <a:pt x="72" y="123"/>
                    <a:pt x="71" y="126"/>
                  </a:cubicBezTo>
                  <a:cubicBezTo>
                    <a:pt x="67" y="133"/>
                    <a:pt x="64" y="141"/>
                    <a:pt x="61" y="148"/>
                  </a:cubicBezTo>
                  <a:cubicBezTo>
                    <a:pt x="60" y="151"/>
                    <a:pt x="58" y="153"/>
                    <a:pt x="55" y="153"/>
                  </a:cubicBezTo>
                  <a:cubicBezTo>
                    <a:pt x="13" y="153"/>
                    <a:pt x="13" y="153"/>
                    <a:pt x="13" y="153"/>
                  </a:cubicBezTo>
                  <a:cubicBezTo>
                    <a:pt x="13" y="222"/>
                    <a:pt x="13" y="222"/>
                    <a:pt x="13" y="222"/>
                  </a:cubicBezTo>
                  <a:cubicBezTo>
                    <a:pt x="55" y="222"/>
                    <a:pt x="55" y="222"/>
                    <a:pt x="55" y="222"/>
                  </a:cubicBezTo>
                  <a:cubicBezTo>
                    <a:pt x="58" y="222"/>
                    <a:pt x="60" y="224"/>
                    <a:pt x="61" y="227"/>
                  </a:cubicBezTo>
                  <a:cubicBezTo>
                    <a:pt x="64" y="235"/>
                    <a:pt x="67" y="242"/>
                    <a:pt x="71" y="250"/>
                  </a:cubicBezTo>
                  <a:cubicBezTo>
                    <a:pt x="72" y="252"/>
                    <a:pt x="71" y="255"/>
                    <a:pt x="69" y="257"/>
                  </a:cubicBezTo>
                  <a:cubicBezTo>
                    <a:pt x="40" y="287"/>
                    <a:pt x="40" y="287"/>
                    <a:pt x="40" y="287"/>
                  </a:cubicBezTo>
                  <a:cubicBezTo>
                    <a:pt x="89" y="336"/>
                    <a:pt x="89" y="336"/>
                    <a:pt x="89" y="336"/>
                  </a:cubicBezTo>
                  <a:cubicBezTo>
                    <a:pt x="119" y="306"/>
                    <a:pt x="119" y="306"/>
                    <a:pt x="119" y="306"/>
                  </a:cubicBezTo>
                  <a:cubicBezTo>
                    <a:pt x="121" y="304"/>
                    <a:pt x="124" y="304"/>
                    <a:pt x="126" y="305"/>
                  </a:cubicBezTo>
                  <a:cubicBezTo>
                    <a:pt x="134" y="309"/>
                    <a:pt x="141" y="312"/>
                    <a:pt x="149" y="315"/>
                  </a:cubicBezTo>
                  <a:cubicBezTo>
                    <a:pt x="152" y="316"/>
                    <a:pt x="153" y="318"/>
                    <a:pt x="153" y="321"/>
                  </a:cubicBezTo>
                  <a:lnTo>
                    <a:pt x="153" y="36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100b90cdc4a_0_332"/>
            <p:cNvSpPr/>
            <p:nvPr/>
          </p:nvSpPr>
          <p:spPr>
            <a:xfrm>
              <a:off x="2327509" y="5642163"/>
              <a:ext cx="242017" cy="242017"/>
            </a:xfrm>
            <a:custGeom>
              <a:rect b="b" l="l" r="r" t="t"/>
              <a:pathLst>
                <a:path extrusionOk="0" h="231" w="230">
                  <a:moveTo>
                    <a:pt x="115" y="231"/>
                  </a:moveTo>
                  <a:cubicBezTo>
                    <a:pt x="52" y="231"/>
                    <a:pt x="0" y="179"/>
                    <a:pt x="0" y="116"/>
                  </a:cubicBezTo>
                  <a:cubicBezTo>
                    <a:pt x="0" y="52"/>
                    <a:pt x="52" y="0"/>
                    <a:pt x="115" y="0"/>
                  </a:cubicBezTo>
                  <a:cubicBezTo>
                    <a:pt x="179" y="0"/>
                    <a:pt x="230" y="52"/>
                    <a:pt x="230" y="116"/>
                  </a:cubicBezTo>
                  <a:cubicBezTo>
                    <a:pt x="230" y="179"/>
                    <a:pt x="179" y="231"/>
                    <a:pt x="115" y="231"/>
                  </a:cubicBezTo>
                  <a:close/>
                  <a:moveTo>
                    <a:pt x="115" y="14"/>
                  </a:moveTo>
                  <a:cubicBezTo>
                    <a:pt x="59" y="14"/>
                    <a:pt x="13" y="59"/>
                    <a:pt x="13" y="116"/>
                  </a:cubicBezTo>
                  <a:cubicBezTo>
                    <a:pt x="13" y="172"/>
                    <a:pt x="59" y="218"/>
                    <a:pt x="115" y="218"/>
                  </a:cubicBezTo>
                  <a:cubicBezTo>
                    <a:pt x="172" y="218"/>
                    <a:pt x="217" y="172"/>
                    <a:pt x="217" y="116"/>
                  </a:cubicBezTo>
                  <a:cubicBezTo>
                    <a:pt x="217" y="59"/>
                    <a:pt x="172" y="14"/>
                    <a:pt x="115" y="14"/>
                  </a:cubicBez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g100b90cdc4a_0_332"/>
          <p:cNvGrpSpPr/>
          <p:nvPr/>
        </p:nvGrpSpPr>
        <p:grpSpPr>
          <a:xfrm>
            <a:off x="10456130" y="3780479"/>
            <a:ext cx="201239" cy="201239"/>
            <a:chOff x="2233612" y="5551488"/>
            <a:chExt cx="428625" cy="428625"/>
          </a:xfrm>
        </p:grpSpPr>
        <p:sp>
          <p:nvSpPr>
            <p:cNvPr id="333" name="Google Shape;333;g100b90cdc4a_0_332"/>
            <p:cNvSpPr/>
            <p:nvPr/>
          </p:nvSpPr>
          <p:spPr>
            <a:xfrm>
              <a:off x="2233612" y="5551488"/>
              <a:ext cx="428625" cy="428625"/>
            </a:xfrm>
            <a:custGeom>
              <a:rect b="b" l="l" r="r" t="t"/>
              <a:pathLst>
                <a:path extrusionOk="0" h="376" w="376">
                  <a:moveTo>
                    <a:pt x="230" y="376"/>
                  </a:moveTo>
                  <a:cubicBezTo>
                    <a:pt x="147" y="376"/>
                    <a:pt x="147" y="376"/>
                    <a:pt x="147" y="376"/>
                  </a:cubicBezTo>
                  <a:cubicBezTo>
                    <a:pt x="143" y="376"/>
                    <a:pt x="140" y="373"/>
                    <a:pt x="140" y="369"/>
                  </a:cubicBezTo>
                  <a:cubicBezTo>
                    <a:pt x="140" y="326"/>
                    <a:pt x="140" y="326"/>
                    <a:pt x="140" y="326"/>
                  </a:cubicBezTo>
                  <a:cubicBezTo>
                    <a:pt x="135" y="324"/>
                    <a:pt x="130" y="322"/>
                    <a:pt x="125" y="319"/>
                  </a:cubicBezTo>
                  <a:cubicBezTo>
                    <a:pt x="94" y="350"/>
                    <a:pt x="94" y="350"/>
                    <a:pt x="94" y="350"/>
                  </a:cubicBezTo>
                  <a:cubicBezTo>
                    <a:pt x="91" y="353"/>
                    <a:pt x="87" y="353"/>
                    <a:pt x="84" y="350"/>
                  </a:cubicBezTo>
                  <a:cubicBezTo>
                    <a:pt x="26" y="291"/>
                    <a:pt x="26" y="291"/>
                    <a:pt x="26" y="291"/>
                  </a:cubicBezTo>
                  <a:cubicBezTo>
                    <a:pt x="25" y="290"/>
                    <a:pt x="24" y="289"/>
                    <a:pt x="24" y="287"/>
                  </a:cubicBezTo>
                  <a:cubicBezTo>
                    <a:pt x="24" y="285"/>
                    <a:pt x="25" y="283"/>
                    <a:pt x="26" y="282"/>
                  </a:cubicBezTo>
                  <a:cubicBezTo>
                    <a:pt x="57" y="251"/>
                    <a:pt x="57" y="251"/>
                    <a:pt x="57" y="251"/>
                  </a:cubicBezTo>
                  <a:cubicBezTo>
                    <a:pt x="54" y="246"/>
                    <a:pt x="52" y="241"/>
                    <a:pt x="50" y="236"/>
                  </a:cubicBezTo>
                  <a:cubicBezTo>
                    <a:pt x="7" y="236"/>
                    <a:pt x="7" y="236"/>
                    <a:pt x="7" y="236"/>
                  </a:cubicBezTo>
                  <a:cubicBezTo>
                    <a:pt x="3" y="236"/>
                    <a:pt x="0" y="233"/>
                    <a:pt x="0" y="229"/>
                  </a:cubicBezTo>
                  <a:cubicBezTo>
                    <a:pt x="0" y="146"/>
                    <a:pt x="0" y="146"/>
                    <a:pt x="0" y="146"/>
                  </a:cubicBezTo>
                  <a:cubicBezTo>
                    <a:pt x="0" y="143"/>
                    <a:pt x="3" y="140"/>
                    <a:pt x="7" y="140"/>
                  </a:cubicBezTo>
                  <a:cubicBezTo>
                    <a:pt x="50" y="140"/>
                    <a:pt x="50" y="140"/>
                    <a:pt x="50" y="140"/>
                  </a:cubicBezTo>
                  <a:cubicBezTo>
                    <a:pt x="52" y="134"/>
                    <a:pt x="54" y="129"/>
                    <a:pt x="57" y="124"/>
                  </a:cubicBezTo>
                  <a:cubicBezTo>
                    <a:pt x="26" y="93"/>
                    <a:pt x="26" y="93"/>
                    <a:pt x="26" y="93"/>
                  </a:cubicBezTo>
                  <a:cubicBezTo>
                    <a:pt x="25" y="92"/>
                    <a:pt x="24" y="90"/>
                    <a:pt x="24" y="89"/>
                  </a:cubicBezTo>
                  <a:cubicBezTo>
                    <a:pt x="24" y="87"/>
                    <a:pt x="25" y="85"/>
                    <a:pt x="26" y="84"/>
                  </a:cubicBezTo>
                  <a:cubicBezTo>
                    <a:pt x="84" y="25"/>
                    <a:pt x="84" y="25"/>
                    <a:pt x="84" y="25"/>
                  </a:cubicBezTo>
                  <a:cubicBezTo>
                    <a:pt x="87" y="23"/>
                    <a:pt x="91" y="23"/>
                    <a:pt x="94" y="25"/>
                  </a:cubicBezTo>
                  <a:cubicBezTo>
                    <a:pt x="125" y="56"/>
                    <a:pt x="125" y="56"/>
                    <a:pt x="125" y="56"/>
                  </a:cubicBezTo>
                  <a:cubicBezTo>
                    <a:pt x="130" y="54"/>
                    <a:pt x="135" y="51"/>
                    <a:pt x="140" y="50"/>
                  </a:cubicBezTo>
                  <a:cubicBezTo>
                    <a:pt x="140" y="6"/>
                    <a:pt x="140" y="6"/>
                    <a:pt x="140" y="6"/>
                  </a:cubicBezTo>
                  <a:cubicBezTo>
                    <a:pt x="140" y="3"/>
                    <a:pt x="143" y="0"/>
                    <a:pt x="147" y="0"/>
                  </a:cubicBezTo>
                  <a:cubicBezTo>
                    <a:pt x="230" y="0"/>
                    <a:pt x="230" y="0"/>
                    <a:pt x="230" y="0"/>
                  </a:cubicBezTo>
                  <a:cubicBezTo>
                    <a:pt x="233" y="0"/>
                    <a:pt x="236" y="3"/>
                    <a:pt x="236" y="6"/>
                  </a:cubicBezTo>
                  <a:cubicBezTo>
                    <a:pt x="236" y="50"/>
                    <a:pt x="236" y="50"/>
                    <a:pt x="236" y="50"/>
                  </a:cubicBezTo>
                  <a:cubicBezTo>
                    <a:pt x="241" y="51"/>
                    <a:pt x="247" y="54"/>
                    <a:pt x="252" y="56"/>
                  </a:cubicBezTo>
                  <a:cubicBezTo>
                    <a:pt x="283" y="25"/>
                    <a:pt x="283" y="25"/>
                    <a:pt x="283" y="25"/>
                  </a:cubicBezTo>
                  <a:cubicBezTo>
                    <a:pt x="285" y="23"/>
                    <a:pt x="289" y="23"/>
                    <a:pt x="292" y="25"/>
                  </a:cubicBezTo>
                  <a:cubicBezTo>
                    <a:pt x="350" y="84"/>
                    <a:pt x="350" y="84"/>
                    <a:pt x="350" y="84"/>
                  </a:cubicBezTo>
                  <a:cubicBezTo>
                    <a:pt x="353" y="86"/>
                    <a:pt x="353" y="91"/>
                    <a:pt x="350" y="93"/>
                  </a:cubicBezTo>
                  <a:cubicBezTo>
                    <a:pt x="320" y="124"/>
                    <a:pt x="320" y="124"/>
                    <a:pt x="320" y="124"/>
                  </a:cubicBezTo>
                  <a:cubicBezTo>
                    <a:pt x="322" y="129"/>
                    <a:pt x="324" y="134"/>
                    <a:pt x="326" y="140"/>
                  </a:cubicBezTo>
                  <a:cubicBezTo>
                    <a:pt x="370" y="140"/>
                    <a:pt x="370" y="140"/>
                    <a:pt x="370" y="140"/>
                  </a:cubicBezTo>
                  <a:cubicBezTo>
                    <a:pt x="373" y="140"/>
                    <a:pt x="376" y="143"/>
                    <a:pt x="376" y="146"/>
                  </a:cubicBezTo>
                  <a:cubicBezTo>
                    <a:pt x="376" y="229"/>
                    <a:pt x="376" y="229"/>
                    <a:pt x="376" y="229"/>
                  </a:cubicBezTo>
                  <a:cubicBezTo>
                    <a:pt x="376" y="233"/>
                    <a:pt x="373" y="236"/>
                    <a:pt x="370" y="236"/>
                  </a:cubicBezTo>
                  <a:cubicBezTo>
                    <a:pt x="326" y="236"/>
                    <a:pt x="326" y="236"/>
                    <a:pt x="326" y="236"/>
                  </a:cubicBezTo>
                  <a:cubicBezTo>
                    <a:pt x="324" y="241"/>
                    <a:pt x="322" y="246"/>
                    <a:pt x="320" y="251"/>
                  </a:cubicBezTo>
                  <a:cubicBezTo>
                    <a:pt x="350" y="282"/>
                    <a:pt x="350" y="282"/>
                    <a:pt x="350" y="282"/>
                  </a:cubicBezTo>
                  <a:cubicBezTo>
                    <a:pt x="352" y="283"/>
                    <a:pt x="352" y="285"/>
                    <a:pt x="352" y="287"/>
                  </a:cubicBezTo>
                  <a:cubicBezTo>
                    <a:pt x="352" y="289"/>
                    <a:pt x="352" y="290"/>
                    <a:pt x="350" y="291"/>
                  </a:cubicBezTo>
                  <a:cubicBezTo>
                    <a:pt x="292" y="350"/>
                    <a:pt x="292" y="350"/>
                    <a:pt x="292" y="350"/>
                  </a:cubicBezTo>
                  <a:cubicBezTo>
                    <a:pt x="289" y="353"/>
                    <a:pt x="285" y="353"/>
                    <a:pt x="283" y="350"/>
                  </a:cubicBezTo>
                  <a:cubicBezTo>
                    <a:pt x="252" y="319"/>
                    <a:pt x="252" y="319"/>
                    <a:pt x="252" y="319"/>
                  </a:cubicBezTo>
                  <a:cubicBezTo>
                    <a:pt x="247" y="322"/>
                    <a:pt x="241" y="324"/>
                    <a:pt x="236" y="326"/>
                  </a:cubicBezTo>
                  <a:cubicBezTo>
                    <a:pt x="236" y="369"/>
                    <a:pt x="236" y="369"/>
                    <a:pt x="236" y="369"/>
                  </a:cubicBezTo>
                  <a:cubicBezTo>
                    <a:pt x="236" y="373"/>
                    <a:pt x="233" y="376"/>
                    <a:pt x="230" y="376"/>
                  </a:cubicBezTo>
                  <a:close/>
                  <a:moveTo>
                    <a:pt x="153" y="363"/>
                  </a:moveTo>
                  <a:cubicBezTo>
                    <a:pt x="223" y="363"/>
                    <a:pt x="223" y="363"/>
                    <a:pt x="223" y="363"/>
                  </a:cubicBezTo>
                  <a:cubicBezTo>
                    <a:pt x="223" y="321"/>
                    <a:pt x="223" y="321"/>
                    <a:pt x="223" y="321"/>
                  </a:cubicBezTo>
                  <a:cubicBezTo>
                    <a:pt x="223" y="318"/>
                    <a:pt x="225" y="316"/>
                    <a:pt x="228" y="315"/>
                  </a:cubicBezTo>
                  <a:cubicBezTo>
                    <a:pt x="235" y="312"/>
                    <a:pt x="243" y="309"/>
                    <a:pt x="250" y="305"/>
                  </a:cubicBezTo>
                  <a:cubicBezTo>
                    <a:pt x="253" y="304"/>
                    <a:pt x="256" y="304"/>
                    <a:pt x="258" y="306"/>
                  </a:cubicBezTo>
                  <a:cubicBezTo>
                    <a:pt x="287" y="336"/>
                    <a:pt x="287" y="336"/>
                    <a:pt x="287" y="336"/>
                  </a:cubicBezTo>
                  <a:cubicBezTo>
                    <a:pt x="337" y="287"/>
                    <a:pt x="337" y="287"/>
                    <a:pt x="337" y="287"/>
                  </a:cubicBezTo>
                  <a:cubicBezTo>
                    <a:pt x="307" y="257"/>
                    <a:pt x="307" y="257"/>
                    <a:pt x="307" y="257"/>
                  </a:cubicBezTo>
                  <a:cubicBezTo>
                    <a:pt x="305" y="255"/>
                    <a:pt x="305" y="252"/>
                    <a:pt x="306" y="250"/>
                  </a:cubicBezTo>
                  <a:cubicBezTo>
                    <a:pt x="310" y="242"/>
                    <a:pt x="313" y="235"/>
                    <a:pt x="315" y="227"/>
                  </a:cubicBezTo>
                  <a:cubicBezTo>
                    <a:pt x="316" y="224"/>
                    <a:pt x="319" y="222"/>
                    <a:pt x="321" y="222"/>
                  </a:cubicBezTo>
                  <a:cubicBezTo>
                    <a:pt x="363" y="222"/>
                    <a:pt x="363" y="222"/>
                    <a:pt x="363" y="222"/>
                  </a:cubicBezTo>
                  <a:cubicBezTo>
                    <a:pt x="363" y="153"/>
                    <a:pt x="363" y="153"/>
                    <a:pt x="363" y="153"/>
                  </a:cubicBezTo>
                  <a:cubicBezTo>
                    <a:pt x="321" y="153"/>
                    <a:pt x="321" y="153"/>
                    <a:pt x="321" y="153"/>
                  </a:cubicBezTo>
                  <a:cubicBezTo>
                    <a:pt x="319" y="153"/>
                    <a:pt x="316" y="151"/>
                    <a:pt x="315" y="148"/>
                  </a:cubicBezTo>
                  <a:cubicBezTo>
                    <a:pt x="313" y="141"/>
                    <a:pt x="310" y="133"/>
                    <a:pt x="306" y="126"/>
                  </a:cubicBezTo>
                  <a:cubicBezTo>
                    <a:pt x="305" y="123"/>
                    <a:pt x="305" y="120"/>
                    <a:pt x="307" y="118"/>
                  </a:cubicBezTo>
                  <a:cubicBezTo>
                    <a:pt x="337" y="89"/>
                    <a:pt x="337" y="89"/>
                    <a:pt x="337" y="89"/>
                  </a:cubicBezTo>
                  <a:cubicBezTo>
                    <a:pt x="287" y="39"/>
                    <a:pt x="287" y="39"/>
                    <a:pt x="287" y="39"/>
                  </a:cubicBezTo>
                  <a:cubicBezTo>
                    <a:pt x="258" y="69"/>
                    <a:pt x="258" y="69"/>
                    <a:pt x="258" y="69"/>
                  </a:cubicBezTo>
                  <a:cubicBezTo>
                    <a:pt x="256" y="71"/>
                    <a:pt x="253" y="71"/>
                    <a:pt x="250" y="70"/>
                  </a:cubicBezTo>
                  <a:cubicBezTo>
                    <a:pt x="243" y="66"/>
                    <a:pt x="235" y="63"/>
                    <a:pt x="228" y="61"/>
                  </a:cubicBezTo>
                  <a:cubicBezTo>
                    <a:pt x="225" y="60"/>
                    <a:pt x="223" y="57"/>
                    <a:pt x="223" y="54"/>
                  </a:cubicBezTo>
                  <a:cubicBezTo>
                    <a:pt x="223" y="13"/>
                    <a:pt x="223" y="13"/>
                    <a:pt x="223" y="13"/>
                  </a:cubicBezTo>
                  <a:cubicBezTo>
                    <a:pt x="153" y="13"/>
                    <a:pt x="153" y="13"/>
                    <a:pt x="153" y="13"/>
                  </a:cubicBezTo>
                  <a:cubicBezTo>
                    <a:pt x="153" y="54"/>
                    <a:pt x="153" y="54"/>
                    <a:pt x="153" y="54"/>
                  </a:cubicBezTo>
                  <a:cubicBezTo>
                    <a:pt x="153" y="57"/>
                    <a:pt x="152" y="60"/>
                    <a:pt x="149" y="61"/>
                  </a:cubicBezTo>
                  <a:cubicBezTo>
                    <a:pt x="141" y="63"/>
                    <a:pt x="134" y="66"/>
                    <a:pt x="126" y="70"/>
                  </a:cubicBezTo>
                  <a:cubicBezTo>
                    <a:pt x="124" y="71"/>
                    <a:pt x="121" y="71"/>
                    <a:pt x="119" y="69"/>
                  </a:cubicBezTo>
                  <a:cubicBezTo>
                    <a:pt x="89" y="39"/>
                    <a:pt x="89" y="39"/>
                    <a:pt x="89" y="39"/>
                  </a:cubicBezTo>
                  <a:cubicBezTo>
                    <a:pt x="40" y="89"/>
                    <a:pt x="40" y="89"/>
                    <a:pt x="40" y="89"/>
                  </a:cubicBezTo>
                  <a:cubicBezTo>
                    <a:pt x="69" y="118"/>
                    <a:pt x="69" y="118"/>
                    <a:pt x="69" y="118"/>
                  </a:cubicBezTo>
                  <a:cubicBezTo>
                    <a:pt x="71" y="120"/>
                    <a:pt x="72" y="123"/>
                    <a:pt x="71" y="126"/>
                  </a:cubicBezTo>
                  <a:cubicBezTo>
                    <a:pt x="67" y="133"/>
                    <a:pt x="64" y="141"/>
                    <a:pt x="61" y="148"/>
                  </a:cubicBezTo>
                  <a:cubicBezTo>
                    <a:pt x="60" y="151"/>
                    <a:pt x="58" y="153"/>
                    <a:pt x="55" y="153"/>
                  </a:cubicBezTo>
                  <a:cubicBezTo>
                    <a:pt x="13" y="153"/>
                    <a:pt x="13" y="153"/>
                    <a:pt x="13" y="153"/>
                  </a:cubicBezTo>
                  <a:cubicBezTo>
                    <a:pt x="13" y="222"/>
                    <a:pt x="13" y="222"/>
                    <a:pt x="13" y="222"/>
                  </a:cubicBezTo>
                  <a:cubicBezTo>
                    <a:pt x="55" y="222"/>
                    <a:pt x="55" y="222"/>
                    <a:pt x="55" y="222"/>
                  </a:cubicBezTo>
                  <a:cubicBezTo>
                    <a:pt x="58" y="222"/>
                    <a:pt x="60" y="224"/>
                    <a:pt x="61" y="227"/>
                  </a:cubicBezTo>
                  <a:cubicBezTo>
                    <a:pt x="64" y="235"/>
                    <a:pt x="67" y="242"/>
                    <a:pt x="71" y="250"/>
                  </a:cubicBezTo>
                  <a:cubicBezTo>
                    <a:pt x="72" y="252"/>
                    <a:pt x="71" y="255"/>
                    <a:pt x="69" y="257"/>
                  </a:cubicBezTo>
                  <a:cubicBezTo>
                    <a:pt x="40" y="287"/>
                    <a:pt x="40" y="287"/>
                    <a:pt x="40" y="287"/>
                  </a:cubicBezTo>
                  <a:cubicBezTo>
                    <a:pt x="89" y="336"/>
                    <a:pt x="89" y="336"/>
                    <a:pt x="89" y="336"/>
                  </a:cubicBezTo>
                  <a:cubicBezTo>
                    <a:pt x="119" y="306"/>
                    <a:pt x="119" y="306"/>
                    <a:pt x="119" y="306"/>
                  </a:cubicBezTo>
                  <a:cubicBezTo>
                    <a:pt x="121" y="304"/>
                    <a:pt x="124" y="304"/>
                    <a:pt x="126" y="305"/>
                  </a:cubicBezTo>
                  <a:cubicBezTo>
                    <a:pt x="134" y="309"/>
                    <a:pt x="141" y="312"/>
                    <a:pt x="149" y="315"/>
                  </a:cubicBezTo>
                  <a:cubicBezTo>
                    <a:pt x="152" y="316"/>
                    <a:pt x="153" y="318"/>
                    <a:pt x="153" y="321"/>
                  </a:cubicBezTo>
                  <a:lnTo>
                    <a:pt x="153" y="36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100b90cdc4a_0_332"/>
            <p:cNvSpPr/>
            <p:nvPr/>
          </p:nvSpPr>
          <p:spPr>
            <a:xfrm>
              <a:off x="2332396" y="5651530"/>
              <a:ext cx="233625" cy="233625"/>
            </a:xfrm>
            <a:custGeom>
              <a:rect b="b" l="l" r="r" t="t"/>
              <a:pathLst>
                <a:path extrusionOk="0" h="231" w="230">
                  <a:moveTo>
                    <a:pt x="115" y="231"/>
                  </a:moveTo>
                  <a:cubicBezTo>
                    <a:pt x="52" y="231"/>
                    <a:pt x="0" y="179"/>
                    <a:pt x="0" y="116"/>
                  </a:cubicBezTo>
                  <a:cubicBezTo>
                    <a:pt x="0" y="52"/>
                    <a:pt x="52" y="0"/>
                    <a:pt x="115" y="0"/>
                  </a:cubicBezTo>
                  <a:cubicBezTo>
                    <a:pt x="179" y="0"/>
                    <a:pt x="230" y="52"/>
                    <a:pt x="230" y="116"/>
                  </a:cubicBezTo>
                  <a:cubicBezTo>
                    <a:pt x="230" y="179"/>
                    <a:pt x="179" y="231"/>
                    <a:pt x="115" y="231"/>
                  </a:cubicBezTo>
                  <a:close/>
                  <a:moveTo>
                    <a:pt x="115" y="14"/>
                  </a:moveTo>
                  <a:cubicBezTo>
                    <a:pt x="59" y="14"/>
                    <a:pt x="13" y="59"/>
                    <a:pt x="13" y="116"/>
                  </a:cubicBezTo>
                  <a:cubicBezTo>
                    <a:pt x="13" y="172"/>
                    <a:pt x="59" y="218"/>
                    <a:pt x="115" y="218"/>
                  </a:cubicBezTo>
                  <a:cubicBezTo>
                    <a:pt x="172" y="218"/>
                    <a:pt x="217" y="172"/>
                    <a:pt x="217" y="116"/>
                  </a:cubicBezTo>
                  <a:cubicBezTo>
                    <a:pt x="217" y="59"/>
                    <a:pt x="172" y="14"/>
                    <a:pt x="115" y="14"/>
                  </a:cubicBez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g100b90cdc4a_0_332"/>
          <p:cNvGrpSpPr/>
          <p:nvPr/>
        </p:nvGrpSpPr>
        <p:grpSpPr>
          <a:xfrm>
            <a:off x="10500949" y="1706345"/>
            <a:ext cx="669353" cy="664591"/>
            <a:chOff x="4851401" y="2820988"/>
            <a:chExt cx="446087" cy="442913"/>
          </a:xfrm>
        </p:grpSpPr>
        <p:sp>
          <p:nvSpPr>
            <p:cNvPr id="336" name="Google Shape;336;g100b90cdc4a_0_332"/>
            <p:cNvSpPr/>
            <p:nvPr/>
          </p:nvSpPr>
          <p:spPr>
            <a:xfrm>
              <a:off x="5081588" y="2820988"/>
              <a:ext cx="215900" cy="212725"/>
            </a:xfrm>
            <a:custGeom>
              <a:rect b="b" l="l" r="r" t="t"/>
              <a:pathLst>
                <a:path extrusionOk="0" h="188" w="188">
                  <a:moveTo>
                    <a:pt x="182" y="188"/>
                  </a:moveTo>
                  <a:cubicBezTo>
                    <a:pt x="6" y="188"/>
                    <a:pt x="6" y="188"/>
                    <a:pt x="6" y="188"/>
                  </a:cubicBezTo>
                  <a:cubicBezTo>
                    <a:pt x="3" y="188"/>
                    <a:pt x="0" y="185"/>
                    <a:pt x="0" y="181"/>
                  </a:cubicBezTo>
                  <a:cubicBezTo>
                    <a:pt x="0" y="6"/>
                    <a:pt x="0" y="6"/>
                    <a:pt x="0" y="6"/>
                  </a:cubicBezTo>
                  <a:cubicBezTo>
                    <a:pt x="0" y="2"/>
                    <a:pt x="3" y="0"/>
                    <a:pt x="6" y="0"/>
                  </a:cubicBezTo>
                  <a:cubicBezTo>
                    <a:pt x="107" y="0"/>
                    <a:pt x="188" y="81"/>
                    <a:pt x="188" y="181"/>
                  </a:cubicBezTo>
                  <a:cubicBezTo>
                    <a:pt x="188" y="185"/>
                    <a:pt x="185" y="188"/>
                    <a:pt x="182" y="188"/>
                  </a:cubicBezTo>
                  <a:close/>
                  <a:moveTo>
                    <a:pt x="13" y="175"/>
                  </a:moveTo>
                  <a:cubicBezTo>
                    <a:pt x="175" y="175"/>
                    <a:pt x="175" y="175"/>
                    <a:pt x="175" y="175"/>
                  </a:cubicBezTo>
                  <a:cubicBezTo>
                    <a:pt x="172" y="87"/>
                    <a:pt x="101" y="16"/>
                    <a:pt x="13" y="13"/>
                  </a:cubicBezTo>
                  <a:lnTo>
                    <a:pt x="13" y="17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100b90cdc4a_0_332"/>
            <p:cNvSpPr/>
            <p:nvPr/>
          </p:nvSpPr>
          <p:spPr>
            <a:xfrm>
              <a:off x="5114926" y="3228976"/>
              <a:ext cx="38100" cy="23813"/>
            </a:xfrm>
            <a:custGeom>
              <a:rect b="b" l="l" r="r" t="t"/>
              <a:pathLst>
                <a:path extrusionOk="0" h="21" w="33">
                  <a:moveTo>
                    <a:pt x="8" y="21"/>
                  </a:moveTo>
                  <a:cubicBezTo>
                    <a:pt x="5" y="21"/>
                    <a:pt x="2" y="19"/>
                    <a:pt x="1" y="17"/>
                  </a:cubicBezTo>
                  <a:cubicBezTo>
                    <a:pt x="0" y="13"/>
                    <a:pt x="2" y="10"/>
                    <a:pt x="6" y="8"/>
                  </a:cubicBezTo>
                  <a:cubicBezTo>
                    <a:pt x="12" y="6"/>
                    <a:pt x="17" y="4"/>
                    <a:pt x="23" y="1"/>
                  </a:cubicBezTo>
                  <a:cubicBezTo>
                    <a:pt x="26" y="0"/>
                    <a:pt x="30" y="1"/>
                    <a:pt x="32" y="4"/>
                  </a:cubicBezTo>
                  <a:cubicBezTo>
                    <a:pt x="33" y="8"/>
                    <a:pt x="32" y="12"/>
                    <a:pt x="29" y="13"/>
                  </a:cubicBezTo>
                  <a:cubicBezTo>
                    <a:pt x="23" y="16"/>
                    <a:pt x="16" y="19"/>
                    <a:pt x="10" y="21"/>
                  </a:cubicBezTo>
                  <a:cubicBezTo>
                    <a:pt x="9" y="21"/>
                    <a:pt x="8" y="21"/>
                    <a:pt x="8" y="2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100b90cdc4a_0_332"/>
            <p:cNvSpPr/>
            <p:nvPr/>
          </p:nvSpPr>
          <p:spPr>
            <a:xfrm>
              <a:off x="5172076" y="3179763"/>
              <a:ext cx="47625" cy="44450"/>
            </a:xfrm>
            <a:custGeom>
              <a:rect b="b" l="l" r="r" t="t"/>
              <a:pathLst>
                <a:path extrusionOk="0" h="39" w="41">
                  <a:moveTo>
                    <a:pt x="7" y="39"/>
                  </a:moveTo>
                  <a:cubicBezTo>
                    <a:pt x="5" y="39"/>
                    <a:pt x="3" y="38"/>
                    <a:pt x="2" y="36"/>
                  </a:cubicBezTo>
                  <a:cubicBezTo>
                    <a:pt x="0" y="33"/>
                    <a:pt x="0" y="29"/>
                    <a:pt x="3" y="27"/>
                  </a:cubicBezTo>
                  <a:cubicBezTo>
                    <a:pt x="12" y="20"/>
                    <a:pt x="21" y="12"/>
                    <a:pt x="29" y="3"/>
                  </a:cubicBezTo>
                  <a:cubicBezTo>
                    <a:pt x="31" y="0"/>
                    <a:pt x="35" y="0"/>
                    <a:pt x="38" y="2"/>
                  </a:cubicBezTo>
                  <a:cubicBezTo>
                    <a:pt x="41" y="5"/>
                    <a:pt x="41" y="9"/>
                    <a:pt x="39" y="12"/>
                  </a:cubicBezTo>
                  <a:cubicBezTo>
                    <a:pt x="30" y="21"/>
                    <a:pt x="21" y="30"/>
                    <a:pt x="11" y="37"/>
                  </a:cubicBezTo>
                  <a:cubicBezTo>
                    <a:pt x="10" y="38"/>
                    <a:pt x="8" y="39"/>
                    <a:pt x="7" y="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100b90cdc4a_0_332"/>
            <p:cNvSpPr/>
            <p:nvPr/>
          </p:nvSpPr>
          <p:spPr>
            <a:xfrm>
              <a:off x="5226051" y="3124201"/>
              <a:ext cx="26988" cy="36513"/>
            </a:xfrm>
            <a:custGeom>
              <a:rect b="b" l="l" r="r" t="t"/>
              <a:pathLst>
                <a:path extrusionOk="0" h="32" w="23">
                  <a:moveTo>
                    <a:pt x="7" y="32"/>
                  </a:moveTo>
                  <a:cubicBezTo>
                    <a:pt x="6" y="32"/>
                    <a:pt x="5" y="32"/>
                    <a:pt x="4" y="31"/>
                  </a:cubicBezTo>
                  <a:cubicBezTo>
                    <a:pt x="1" y="30"/>
                    <a:pt x="0" y="26"/>
                    <a:pt x="2" y="22"/>
                  </a:cubicBezTo>
                  <a:cubicBezTo>
                    <a:pt x="5" y="17"/>
                    <a:pt x="8" y="11"/>
                    <a:pt x="10" y="5"/>
                  </a:cubicBezTo>
                  <a:cubicBezTo>
                    <a:pt x="11" y="2"/>
                    <a:pt x="15" y="0"/>
                    <a:pt x="19" y="2"/>
                  </a:cubicBezTo>
                  <a:cubicBezTo>
                    <a:pt x="22" y="3"/>
                    <a:pt x="23" y="7"/>
                    <a:pt x="22" y="10"/>
                  </a:cubicBezTo>
                  <a:cubicBezTo>
                    <a:pt x="19" y="17"/>
                    <a:pt x="16" y="23"/>
                    <a:pt x="13" y="29"/>
                  </a:cubicBezTo>
                  <a:cubicBezTo>
                    <a:pt x="12" y="31"/>
                    <a:pt x="10" y="32"/>
                    <a:pt x="7" y="3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100b90cdc4a_0_332"/>
            <p:cNvSpPr/>
            <p:nvPr/>
          </p:nvSpPr>
          <p:spPr>
            <a:xfrm>
              <a:off x="4851401" y="2849563"/>
              <a:ext cx="415925" cy="414338"/>
            </a:xfrm>
            <a:custGeom>
              <a:rect b="b" l="l" r="r" t="t"/>
              <a:pathLst>
                <a:path extrusionOk="0" h="363" w="364">
                  <a:moveTo>
                    <a:pt x="182" y="363"/>
                  </a:moveTo>
                  <a:cubicBezTo>
                    <a:pt x="82" y="363"/>
                    <a:pt x="0" y="282"/>
                    <a:pt x="0" y="182"/>
                  </a:cubicBezTo>
                  <a:cubicBezTo>
                    <a:pt x="0" y="81"/>
                    <a:pt x="82" y="0"/>
                    <a:pt x="182" y="0"/>
                  </a:cubicBezTo>
                  <a:cubicBezTo>
                    <a:pt x="186" y="0"/>
                    <a:pt x="189" y="3"/>
                    <a:pt x="189" y="6"/>
                  </a:cubicBezTo>
                  <a:cubicBezTo>
                    <a:pt x="189" y="175"/>
                    <a:pt x="189" y="175"/>
                    <a:pt x="189" y="175"/>
                  </a:cubicBezTo>
                  <a:cubicBezTo>
                    <a:pt x="357" y="175"/>
                    <a:pt x="357" y="175"/>
                    <a:pt x="357" y="175"/>
                  </a:cubicBezTo>
                  <a:cubicBezTo>
                    <a:pt x="361" y="175"/>
                    <a:pt x="364" y="178"/>
                    <a:pt x="364" y="182"/>
                  </a:cubicBezTo>
                  <a:cubicBezTo>
                    <a:pt x="364" y="206"/>
                    <a:pt x="359" y="229"/>
                    <a:pt x="350" y="251"/>
                  </a:cubicBezTo>
                  <a:cubicBezTo>
                    <a:pt x="349" y="255"/>
                    <a:pt x="345" y="256"/>
                    <a:pt x="341" y="255"/>
                  </a:cubicBezTo>
                  <a:cubicBezTo>
                    <a:pt x="338" y="254"/>
                    <a:pt x="337" y="250"/>
                    <a:pt x="338" y="246"/>
                  </a:cubicBezTo>
                  <a:cubicBezTo>
                    <a:pt x="346" y="228"/>
                    <a:pt x="350" y="208"/>
                    <a:pt x="351" y="188"/>
                  </a:cubicBezTo>
                  <a:cubicBezTo>
                    <a:pt x="182" y="188"/>
                    <a:pt x="182" y="188"/>
                    <a:pt x="182" y="188"/>
                  </a:cubicBezTo>
                  <a:cubicBezTo>
                    <a:pt x="178" y="188"/>
                    <a:pt x="176" y="185"/>
                    <a:pt x="176" y="182"/>
                  </a:cubicBezTo>
                  <a:cubicBezTo>
                    <a:pt x="176" y="13"/>
                    <a:pt x="176" y="13"/>
                    <a:pt x="176" y="13"/>
                  </a:cubicBezTo>
                  <a:cubicBezTo>
                    <a:pt x="86" y="17"/>
                    <a:pt x="13" y="91"/>
                    <a:pt x="13" y="182"/>
                  </a:cubicBezTo>
                  <a:cubicBezTo>
                    <a:pt x="13" y="275"/>
                    <a:pt x="89" y="350"/>
                    <a:pt x="182" y="350"/>
                  </a:cubicBezTo>
                  <a:cubicBezTo>
                    <a:pt x="201" y="350"/>
                    <a:pt x="219" y="347"/>
                    <a:pt x="237" y="341"/>
                  </a:cubicBezTo>
                  <a:cubicBezTo>
                    <a:pt x="240" y="340"/>
                    <a:pt x="244" y="342"/>
                    <a:pt x="245" y="345"/>
                  </a:cubicBezTo>
                  <a:cubicBezTo>
                    <a:pt x="246" y="349"/>
                    <a:pt x="244" y="353"/>
                    <a:pt x="241" y="354"/>
                  </a:cubicBezTo>
                  <a:cubicBezTo>
                    <a:pt x="222" y="360"/>
                    <a:pt x="202" y="363"/>
                    <a:pt x="182" y="36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1" name="Google Shape;341;g100b90cdc4a_0_332"/>
          <p:cNvSpPr/>
          <p:nvPr/>
        </p:nvSpPr>
        <p:spPr>
          <a:xfrm>
            <a:off x="7760697" y="1843632"/>
            <a:ext cx="2188500" cy="2189400"/>
          </a:xfrm>
          <a:prstGeom prst="arc">
            <a:avLst>
              <a:gd fmla="val 12274802" name="adj1"/>
              <a:gd fmla="val 17379805" name="adj2"/>
            </a:avLst>
          </a:prstGeom>
          <a:noFill/>
          <a:ln cap="flat" cmpd="sng" w="41275">
            <a:solidFill>
              <a:srgbClr val="B268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342" name="Google Shape;342;g100b90cdc4a_0_332"/>
          <p:cNvCxnSpPr/>
          <p:nvPr/>
        </p:nvCxnSpPr>
        <p:spPr>
          <a:xfrm rot="10800000">
            <a:off x="8371778" y="1716303"/>
            <a:ext cx="90000" cy="200700"/>
          </a:xfrm>
          <a:prstGeom prst="straightConnector1">
            <a:avLst/>
          </a:prstGeom>
          <a:noFill/>
          <a:ln cap="flat" cmpd="sng" w="41275">
            <a:solidFill>
              <a:srgbClr val="B268B2"/>
            </a:solidFill>
            <a:prstDash val="solid"/>
            <a:round/>
            <a:headEnd len="sm" w="sm" type="none"/>
            <a:tailEnd len="sm" w="sm" type="none"/>
          </a:ln>
        </p:spPr>
      </p:cxnSp>
      <p:sp>
        <p:nvSpPr>
          <p:cNvPr id="343" name="Google Shape;343;g100b90cdc4a_0_332"/>
          <p:cNvSpPr/>
          <p:nvPr/>
        </p:nvSpPr>
        <p:spPr>
          <a:xfrm>
            <a:off x="7804688" y="1756398"/>
            <a:ext cx="2188500" cy="2168100"/>
          </a:xfrm>
          <a:prstGeom prst="arc">
            <a:avLst>
              <a:gd fmla="val 16151010" name="adj1"/>
              <a:gd fmla="val 19096803" name="adj2"/>
            </a:avLst>
          </a:prstGeom>
          <a:noFill/>
          <a:ln cap="flat" cmpd="sng" w="47625">
            <a:solidFill>
              <a:srgbClr val="CB9BC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344" name="Google Shape;344;g100b90cdc4a_0_332"/>
          <p:cNvCxnSpPr/>
          <p:nvPr/>
        </p:nvCxnSpPr>
        <p:spPr>
          <a:xfrm flipH="1" rot="10800000">
            <a:off x="9422507" y="1057236"/>
            <a:ext cx="404100" cy="807000"/>
          </a:xfrm>
          <a:prstGeom prst="straightConnector1">
            <a:avLst/>
          </a:prstGeom>
          <a:noFill/>
          <a:ln cap="flat" cmpd="sng" w="47625">
            <a:solidFill>
              <a:srgbClr val="CB9BCB"/>
            </a:solidFill>
            <a:prstDash val="solid"/>
            <a:round/>
            <a:headEnd len="sm" w="sm" type="none"/>
            <a:tailEnd len="sm" w="sm" type="none"/>
          </a:ln>
        </p:spPr>
      </p:cxnSp>
      <p:pic>
        <p:nvPicPr>
          <p:cNvPr descr="Icon&#10;&#10;Description automatically generated" id="345" name="Google Shape;345;g100b90cdc4a_0_332"/>
          <p:cNvPicPr preferRelativeResize="0"/>
          <p:nvPr/>
        </p:nvPicPr>
        <p:blipFill rotWithShape="1">
          <a:blip r:embed="rId6">
            <a:alphaModFix/>
          </a:blip>
          <a:srcRect b="0" l="0" r="0" t="0"/>
          <a:stretch/>
        </p:blipFill>
        <p:spPr>
          <a:xfrm>
            <a:off x="7945522" y="653350"/>
            <a:ext cx="546237" cy="604244"/>
          </a:xfrm>
          <a:prstGeom prst="rect">
            <a:avLst/>
          </a:prstGeom>
          <a:noFill/>
          <a:ln>
            <a:noFill/>
          </a:ln>
        </p:spPr>
      </p:pic>
      <p:pic>
        <p:nvPicPr>
          <p:cNvPr descr="Icon&#10;&#10;Description automatically generated" id="346" name="Google Shape;346;g100b90cdc4a_0_332"/>
          <p:cNvPicPr preferRelativeResize="0"/>
          <p:nvPr/>
        </p:nvPicPr>
        <p:blipFill rotWithShape="1">
          <a:blip r:embed="rId7">
            <a:alphaModFix/>
          </a:blip>
          <a:srcRect b="0" l="0" r="0" t="0"/>
          <a:stretch/>
        </p:blipFill>
        <p:spPr>
          <a:xfrm>
            <a:off x="9749396" y="671452"/>
            <a:ext cx="444185" cy="338535"/>
          </a:xfrm>
          <a:prstGeom prst="rect">
            <a:avLst/>
          </a:prstGeom>
          <a:noFill/>
          <a:ln>
            <a:noFill/>
          </a:ln>
        </p:spPr>
      </p:pic>
      <p:sp>
        <p:nvSpPr>
          <p:cNvPr id="347" name="Google Shape;347;g100b90cdc4a_0_332"/>
          <p:cNvSpPr/>
          <p:nvPr/>
        </p:nvSpPr>
        <p:spPr>
          <a:xfrm>
            <a:off x="8541456" y="2434057"/>
            <a:ext cx="117300" cy="569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 name="Google Shape;348;g100b90cdc4a_0_332"/>
          <p:cNvSpPr/>
          <p:nvPr/>
        </p:nvSpPr>
        <p:spPr>
          <a:xfrm>
            <a:off x="8360666" y="2659089"/>
            <a:ext cx="117300" cy="34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9" name="Google Shape;349;g100b90cdc4a_0_332"/>
          <p:cNvSpPr/>
          <p:nvPr/>
        </p:nvSpPr>
        <p:spPr>
          <a:xfrm>
            <a:off x="8738265" y="2522969"/>
            <a:ext cx="117300" cy="4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0" name="Google Shape;350;g100b90cdc4a_0_332"/>
          <p:cNvSpPr/>
          <p:nvPr/>
        </p:nvSpPr>
        <p:spPr>
          <a:xfrm>
            <a:off x="8942359" y="2434057"/>
            <a:ext cx="146700" cy="569700"/>
          </a:xfrm>
          <a:prstGeom prst="rect">
            <a:avLst/>
          </a:prstGeom>
          <a:noFill/>
          <a:ln cap="flat" cmpd="sng" w="9525">
            <a:solidFill>
              <a:schemeClr val="l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1" name="Google Shape;351;g100b90cdc4a_0_332"/>
          <p:cNvSpPr/>
          <p:nvPr/>
        </p:nvSpPr>
        <p:spPr>
          <a:xfrm>
            <a:off x="9146455" y="2326246"/>
            <a:ext cx="146700" cy="677700"/>
          </a:xfrm>
          <a:prstGeom prst="rect">
            <a:avLst/>
          </a:prstGeom>
          <a:noFill/>
          <a:ln cap="flat" cmpd="sng" w="9525">
            <a:solidFill>
              <a:schemeClr val="l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id="352" name="Google Shape;352;g100b90cdc4a_0_332"/>
          <p:cNvPicPr preferRelativeResize="0"/>
          <p:nvPr/>
        </p:nvPicPr>
        <p:blipFill rotWithShape="1">
          <a:blip r:embed="rId8">
            <a:alphaModFix/>
          </a:blip>
          <a:srcRect b="0" l="0" r="0" t="0"/>
          <a:stretch/>
        </p:blipFill>
        <p:spPr>
          <a:xfrm>
            <a:off x="6424914" y="2200499"/>
            <a:ext cx="685801" cy="694945"/>
          </a:xfrm>
          <a:prstGeom prst="rect">
            <a:avLst/>
          </a:prstGeom>
          <a:noFill/>
          <a:ln>
            <a:noFill/>
          </a:ln>
        </p:spPr>
      </p:pic>
      <p:sp>
        <p:nvSpPr>
          <p:cNvPr id="353" name="Google Shape;353;g100b90cdc4a_0_332"/>
          <p:cNvSpPr txBox="1"/>
          <p:nvPr/>
        </p:nvSpPr>
        <p:spPr>
          <a:xfrm>
            <a:off x="12213750" y="40050"/>
            <a:ext cx="3646800" cy="6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lang="en-GB" sz="1800">
                <a:solidFill>
                  <a:srgbClr val="374151"/>
                </a:solidFill>
                <a:highlight>
                  <a:srgbClr val="F7F7F8"/>
                </a:highlight>
                <a:latin typeface="Roboto"/>
                <a:ea typeface="Roboto"/>
                <a:cs typeface="Roboto"/>
                <a:sym typeface="Roboto"/>
              </a:rPr>
              <a:t>Predictive analytics is like using data and math to make educated guesses about the future. It looks at past information to forecast what might happen next. For example, it can predict which movies you might like based on your previous choices or estimate how many products a store will sell next month by analyzing past sales data. It's all about using data to make smarter decisions and anticipate outcomes</a:t>
            </a:r>
            <a:endParaRPr sz="18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a60d5a985e_0_11"/>
          <p:cNvSpPr txBox="1"/>
          <p:nvPr>
            <p:ph type="title"/>
          </p:nvPr>
        </p:nvSpPr>
        <p:spPr>
          <a:xfrm>
            <a:off x="483873" y="3317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Why is data Analysis important?</a:t>
            </a:r>
            <a:endParaRPr/>
          </a:p>
        </p:txBody>
      </p:sp>
      <p:sp>
        <p:nvSpPr>
          <p:cNvPr id="360" name="Google Shape;360;ga60d5a985e_0_11"/>
          <p:cNvSpPr txBox="1"/>
          <p:nvPr>
            <p:ph idx="1" type="body"/>
          </p:nvPr>
        </p:nvSpPr>
        <p:spPr>
          <a:xfrm>
            <a:off x="473675" y="1223650"/>
            <a:ext cx="11164800" cy="4927200"/>
          </a:xfrm>
          <a:prstGeom prst="rect">
            <a:avLst/>
          </a:prstGeom>
          <a:noFill/>
          <a:ln>
            <a:noFill/>
          </a:ln>
        </p:spPr>
        <p:txBody>
          <a:bodyPr anchorCtr="0" anchor="t" bIns="45700" lIns="91425" spcFirstLastPara="1" rIns="91425" wrap="square" tIns="45700">
            <a:noAutofit/>
          </a:bodyPr>
          <a:lstStyle/>
          <a:p>
            <a:pPr indent="-374650" lvl="0" marL="457200" rtl="0" algn="l">
              <a:lnSpc>
                <a:spcPct val="115000"/>
              </a:lnSpc>
              <a:spcBef>
                <a:spcPts val="0"/>
              </a:spcBef>
              <a:spcAft>
                <a:spcPts val="0"/>
              </a:spcAft>
              <a:buClr>
                <a:schemeClr val="dk1"/>
              </a:buClr>
              <a:buSzPts val="2300"/>
              <a:buChar char="❏"/>
            </a:pPr>
            <a:r>
              <a:rPr lang="en-GB" sz="2300">
                <a:solidFill>
                  <a:schemeClr val="dk1"/>
                </a:solidFill>
              </a:rPr>
              <a:t>Helps to uncover the underlying structure of the dataset, identify important variables, </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GB" sz="2300">
                <a:solidFill>
                  <a:schemeClr val="dk1"/>
                </a:solidFill>
              </a:rPr>
              <a:t>Detect outliers and anomalies, and test underlying assumptions. </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GB" sz="2300">
                <a:solidFill>
                  <a:schemeClr val="dk1"/>
                </a:solidFill>
              </a:rPr>
              <a:t>Identify relevant variables</a:t>
            </a:r>
            <a:endParaRPr sz="2300">
              <a:solidFill>
                <a:schemeClr val="dk1"/>
              </a:solidFill>
            </a:endParaRPr>
          </a:p>
          <a:p>
            <a:pPr indent="-374650" lvl="1" marL="914400" rtl="0" algn="l">
              <a:lnSpc>
                <a:spcPct val="115000"/>
              </a:lnSpc>
              <a:spcBef>
                <a:spcPts val="0"/>
              </a:spcBef>
              <a:spcAft>
                <a:spcPts val="0"/>
              </a:spcAft>
              <a:buClr>
                <a:schemeClr val="dk1"/>
              </a:buClr>
              <a:buSzPts val="2300"/>
              <a:buChar char="❏"/>
            </a:pPr>
            <a:r>
              <a:rPr lang="en-GB" sz="2300">
                <a:solidFill>
                  <a:schemeClr val="dk1"/>
                </a:solidFill>
              </a:rPr>
              <a:t>transformations, and interaction among variables with respect to the model to be built. </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GB" sz="2300">
                <a:solidFill>
                  <a:schemeClr val="dk1"/>
                </a:solidFill>
              </a:rPr>
              <a:t>Point out missing data </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GB" sz="2300">
                <a:solidFill>
                  <a:schemeClr val="dk1"/>
                </a:solidFill>
              </a:rPr>
              <a:t>It exposes trends, patterns, and relationships that are not readily apparent.</a:t>
            </a:r>
            <a:endParaRPr sz="2300">
              <a:solidFill>
                <a:schemeClr val="dk1"/>
              </a:solidFill>
            </a:endParaRPr>
          </a:p>
          <a:p>
            <a:pPr indent="-374650" lvl="0" marL="457200" rtl="0" algn="l">
              <a:lnSpc>
                <a:spcPct val="115000"/>
              </a:lnSpc>
              <a:spcBef>
                <a:spcPts val="0"/>
              </a:spcBef>
              <a:spcAft>
                <a:spcPts val="0"/>
              </a:spcAft>
              <a:buClr>
                <a:schemeClr val="dk1"/>
              </a:buClr>
              <a:buSzPts val="2300"/>
              <a:buChar char="❏"/>
            </a:pPr>
            <a:r>
              <a:rPr lang="en-GB" sz="2300">
                <a:solidFill>
                  <a:schemeClr val="dk1"/>
                </a:solidFill>
              </a:rPr>
              <a:t>Understand the relationships between different key variables</a:t>
            </a:r>
            <a:endParaRPr sz="2300">
              <a:solidFill>
                <a:schemeClr val="dk1"/>
              </a:solidFill>
            </a:endParaRPr>
          </a:p>
          <a:p>
            <a:pPr indent="-374650" lvl="1" marL="914400" rtl="0" algn="l">
              <a:lnSpc>
                <a:spcPct val="115000"/>
              </a:lnSpc>
              <a:spcBef>
                <a:spcPts val="0"/>
              </a:spcBef>
              <a:spcAft>
                <a:spcPts val="0"/>
              </a:spcAft>
              <a:buClr>
                <a:schemeClr val="dk1"/>
              </a:buClr>
              <a:buSzPts val="2300"/>
              <a:buChar char="❏"/>
            </a:pPr>
            <a:r>
              <a:rPr lang="en-GB" sz="2300">
                <a:solidFill>
                  <a:schemeClr val="dk1"/>
                </a:solidFill>
              </a:rPr>
              <a:t>Lead to the selection of an appropriate predictive model.</a:t>
            </a:r>
            <a:endParaRPr sz="2300">
              <a:solidFill>
                <a:schemeClr val="dk1"/>
              </a:solidFill>
            </a:endParaRPr>
          </a:p>
          <a:p>
            <a:pPr indent="0" lvl="0" marL="914400" rtl="0" algn="l">
              <a:lnSpc>
                <a:spcPct val="115000"/>
              </a:lnSpc>
              <a:spcBef>
                <a:spcPts val="1000"/>
              </a:spcBef>
              <a:spcAft>
                <a:spcPts val="0"/>
              </a:spcAft>
              <a:buSzPts val="2400"/>
              <a:buNone/>
            </a:pPr>
            <a:r>
              <a:t/>
            </a:r>
            <a:endParaRPr sz="2000">
              <a:solidFill>
                <a:schemeClr val="dk1"/>
              </a:solidFill>
            </a:endParaRPr>
          </a:p>
          <a:p>
            <a:pPr indent="0" lvl="0" marL="457200" rtl="0" algn="l">
              <a:lnSpc>
                <a:spcPct val="115000"/>
              </a:lnSpc>
              <a:spcBef>
                <a:spcPts val="1000"/>
              </a:spcBef>
              <a:spcAft>
                <a:spcPts val="0"/>
              </a:spcAft>
              <a:buSzPts val="2400"/>
              <a:buNone/>
            </a:pPr>
            <a:r>
              <a:rPr b="1" i="1" lang="en-GB" sz="1500">
                <a:solidFill>
                  <a:schemeClr val="dk1"/>
                </a:solidFill>
              </a:rPr>
              <a:t>It is a crucial step to making sure you have the perfect dataset because it sets the stage for more advanced analysis, like machine learning and data modelling. EDA is crucial because it provides the necessary context you need to answer your business questions.</a:t>
            </a:r>
            <a:endParaRPr b="1" i="1" sz="1500">
              <a:solidFill>
                <a:schemeClr val="dk1"/>
              </a:solidFill>
            </a:endParaRPr>
          </a:p>
        </p:txBody>
      </p:sp>
      <p:sp>
        <p:nvSpPr>
          <p:cNvPr id="361" name="Google Shape;361;ga60d5a985e_0_11"/>
          <p:cNvSpPr txBox="1"/>
          <p:nvPr/>
        </p:nvSpPr>
        <p:spPr>
          <a:xfrm>
            <a:off x="-3618350" y="211675"/>
            <a:ext cx="3904500" cy="6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374151"/>
                </a:solidFill>
                <a:highlight>
                  <a:srgbClr val="F7F7F8"/>
                </a:highlight>
                <a:latin typeface="Roboto"/>
                <a:ea typeface="Roboto"/>
                <a:cs typeface="Roboto"/>
                <a:sym typeface="Roboto"/>
              </a:rPr>
              <a:t>In summary, data analysis is crucial because it turns data into actionable insights, helps solve problems, and enables data-driven decision-making, which can lead to improved efficiency, competitiveness, and overall success in various fields and industries</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a8e82c3f57_0_44"/>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Data Visualization</a:t>
            </a:r>
            <a:endParaRPr/>
          </a:p>
        </p:txBody>
      </p:sp>
      <p:sp>
        <p:nvSpPr>
          <p:cNvPr id="368" name="Google Shape;368;ga8e82c3f57_0_44"/>
          <p:cNvSpPr txBox="1"/>
          <p:nvPr>
            <p:ph idx="1" type="body"/>
          </p:nvPr>
        </p:nvSpPr>
        <p:spPr>
          <a:xfrm>
            <a:off x="483875" y="1923750"/>
            <a:ext cx="4589400" cy="18138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Char char="❏"/>
            </a:pPr>
            <a:r>
              <a:rPr lang="en-GB">
                <a:solidFill>
                  <a:schemeClr val="dk1"/>
                </a:solidFill>
              </a:rPr>
              <a:t>The act of taking information (data) and placing it into a visual context, such as a map or graph.</a:t>
            </a:r>
            <a:endParaRPr>
              <a:solidFill>
                <a:schemeClr val="dk1"/>
              </a:solidFill>
            </a:endParaRPr>
          </a:p>
          <a:p>
            <a:pPr indent="-381000" lvl="0" marL="457200" rtl="0" algn="l">
              <a:lnSpc>
                <a:spcPct val="115000"/>
              </a:lnSpc>
              <a:spcBef>
                <a:spcPts val="0"/>
              </a:spcBef>
              <a:spcAft>
                <a:spcPts val="0"/>
              </a:spcAft>
              <a:buClr>
                <a:schemeClr val="dk1"/>
              </a:buClr>
              <a:buSzPts val="2400"/>
              <a:buChar char="❏"/>
            </a:pPr>
            <a:r>
              <a:rPr lang="en-GB">
                <a:solidFill>
                  <a:schemeClr val="dk1"/>
                </a:solidFill>
              </a:rPr>
              <a:t>Data visualization is important in finance, marketing, tech, design, or anything else, you need to visualize data. </a:t>
            </a:r>
            <a:endParaRPr>
              <a:solidFill>
                <a:schemeClr val="dk1"/>
              </a:solidFill>
            </a:endParaRPr>
          </a:p>
          <a:p>
            <a:pPr indent="0" lvl="0" marL="457200" rtl="0" algn="l">
              <a:lnSpc>
                <a:spcPct val="115000"/>
              </a:lnSpc>
              <a:spcBef>
                <a:spcPts val="1000"/>
              </a:spcBef>
              <a:spcAft>
                <a:spcPts val="0"/>
              </a:spcAft>
              <a:buSzPts val="2400"/>
              <a:buNone/>
            </a:pPr>
            <a:r>
              <a:t/>
            </a:r>
            <a:endParaRPr>
              <a:solidFill>
                <a:schemeClr val="dk1"/>
              </a:solidFill>
            </a:endParaRPr>
          </a:p>
          <a:p>
            <a:pPr indent="0" lvl="0" marL="457200" rtl="0" algn="l">
              <a:lnSpc>
                <a:spcPct val="115000"/>
              </a:lnSpc>
              <a:spcBef>
                <a:spcPts val="1000"/>
              </a:spcBef>
              <a:spcAft>
                <a:spcPts val="0"/>
              </a:spcAft>
              <a:buSzPts val="2400"/>
              <a:buNone/>
            </a:pPr>
            <a:r>
              <a:t/>
            </a:r>
            <a:endParaRPr>
              <a:solidFill>
                <a:schemeClr val="dk1"/>
              </a:solidFill>
            </a:endParaRPr>
          </a:p>
        </p:txBody>
      </p:sp>
      <p:pic>
        <p:nvPicPr>
          <p:cNvPr id="369" name="Google Shape;369;ga8e82c3f57_0_44"/>
          <p:cNvPicPr preferRelativeResize="0"/>
          <p:nvPr/>
        </p:nvPicPr>
        <p:blipFill rotWithShape="1">
          <a:blip r:embed="rId3">
            <a:alphaModFix/>
          </a:blip>
          <a:srcRect b="0" l="0" r="0" t="0"/>
          <a:stretch/>
        </p:blipFill>
        <p:spPr>
          <a:xfrm>
            <a:off x="5540376" y="1652897"/>
            <a:ext cx="5920300" cy="3552199"/>
          </a:xfrm>
          <a:prstGeom prst="rect">
            <a:avLst/>
          </a:prstGeom>
          <a:noFill/>
          <a:ln>
            <a:noFill/>
          </a:ln>
        </p:spPr>
      </p:pic>
      <p:sp>
        <p:nvSpPr>
          <p:cNvPr id="370" name="Google Shape;370;ga8e82c3f57_0_44"/>
          <p:cNvSpPr txBox="1"/>
          <p:nvPr/>
        </p:nvSpPr>
        <p:spPr>
          <a:xfrm>
            <a:off x="5136776" y="6026391"/>
            <a:ext cx="62349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rPr b="0" i="0" lang="en-GB" sz="1200" u="none" cap="none" strike="noStrike">
                <a:solidFill>
                  <a:srgbClr val="4E4E4E"/>
                </a:solidFill>
                <a:latin typeface="Montserrat Medium"/>
                <a:ea typeface="Montserrat Medium"/>
                <a:cs typeface="Montserrat Medium"/>
                <a:sym typeface="Montserrat Medium"/>
              </a:rPr>
              <a:t>Source: </a:t>
            </a:r>
            <a:r>
              <a:rPr b="0" i="0" lang="en-GB" sz="1200" u="sng" cap="none" strike="noStrike">
                <a:solidFill>
                  <a:srgbClr val="000000"/>
                </a:solidFill>
                <a:latin typeface="Montserrat Medium"/>
                <a:ea typeface="Montserrat Medium"/>
                <a:cs typeface="Montserrat Medium"/>
                <a:sym typeface="Montserrat Medium"/>
                <a:hlinkClick r:id="rId4">
                  <a:extLst>
                    <a:ext uri="{A12FA001-AC4F-418D-AE19-62706E023703}">
                      <ahyp:hlinkClr val="tx"/>
                    </a:ext>
                  </a:extLst>
                </a:hlinkClick>
              </a:rPr>
              <a:t>Edsys.in</a:t>
            </a:r>
            <a:endParaRPr b="0" i="0" sz="1200" u="none" cap="none" strike="noStrike">
              <a:solidFill>
                <a:srgbClr val="000000"/>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oP master">
  <a:themeElements>
    <a:clrScheme name="UoP Masterbrand">
      <a:dk1>
        <a:srgbClr val="000000"/>
      </a:dk1>
      <a:lt1>
        <a:srgbClr val="FFFFFF"/>
      </a:lt1>
      <a:dk2>
        <a:srgbClr val="621360"/>
      </a:dk2>
      <a:lt2>
        <a:srgbClr val="FFFFFF"/>
      </a:lt2>
      <a:accent1>
        <a:srgbClr val="00A0FF"/>
      </a:accent1>
      <a:accent2>
        <a:srgbClr val="621360"/>
      </a:accent2>
      <a:accent3>
        <a:srgbClr val="D1D1D1"/>
      </a:accent3>
      <a:accent4>
        <a:srgbClr val="621360"/>
      </a:accent4>
      <a:accent5>
        <a:srgbClr val="ABAAAA"/>
      </a:accent5>
      <a:accent6>
        <a:srgbClr val="3C023C"/>
      </a:accent6>
      <a:hlink>
        <a:srgbClr val="00A0FF"/>
      </a:hlink>
      <a:folHlink>
        <a:srgbClr val="0078B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2018-09-04T14:20:15Z</dcterms:created>
  <dc:creator>Natalie Thompson</dc:creator>
</cp:coreProperties>
</file>